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3"/>
  </p:notesMasterIdLst>
  <p:sldIdLst>
    <p:sldId id="270" r:id="rId2"/>
    <p:sldId id="271" r:id="rId3"/>
    <p:sldId id="257" r:id="rId4"/>
    <p:sldId id="260" r:id="rId5"/>
    <p:sldId id="268" r:id="rId6"/>
    <p:sldId id="261" r:id="rId7"/>
    <p:sldId id="262" r:id="rId8"/>
    <p:sldId id="273" r:id="rId9"/>
    <p:sldId id="274" r:id="rId10"/>
    <p:sldId id="275" r:id="rId11"/>
    <p:sldId id="276" r:id="rId12"/>
  </p:sldIdLst>
  <p:sldSz cx="12192000" cy="6858000"/>
  <p:notesSz cx="6858000" cy="9144000"/>
  <p:embeddedFontLst>
    <p:embeddedFont>
      <p:font typeface="Amatic SC" panose="00000500000000000000" pitchFamily="2" charset="-79"/>
      <p:regular r:id="rId14"/>
      <p:bold r:id="rId15"/>
    </p:embeddedFont>
    <p:embeddedFont>
      <p:font typeface="Comic Sans MS" panose="030F0702030302020204" pitchFamily="66"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779" autoAdjust="0"/>
    <p:restoredTop sz="94269" autoAdjust="0"/>
  </p:normalViewPr>
  <p:slideViewPr>
    <p:cSldViewPr snapToGrid="0">
      <p:cViewPr varScale="1">
        <p:scale>
          <a:sx n="107" d="100"/>
          <a:sy n="107" d="100"/>
        </p:scale>
        <p:origin x="1338" y="10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04/11/2024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04/11/2024</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8372" y="625197"/>
            <a:ext cx="11919131" cy="553998"/>
          </a:xfrm>
          <a:prstGeom prst="rect">
            <a:avLst/>
          </a:prstGeom>
          <a:solidFill>
            <a:schemeClr val="accent6">
              <a:lumMod val="40000"/>
              <a:lumOff val="60000"/>
            </a:schemeClr>
          </a:solidFill>
          <a:ln>
            <a:solidFill>
              <a:schemeClr val="tx1"/>
            </a:solidFill>
          </a:ln>
        </p:spPr>
        <p:txBody>
          <a:bodyPr wrap="square" rtlCol="0">
            <a:spAutoFit/>
          </a:bodyPr>
          <a:lstStyle/>
          <a:p>
            <a:pPr algn="ctr"/>
            <a:r>
              <a:rPr lang="en-GB" sz="1500" b="1" dirty="0">
                <a:latin typeface="Calibri" panose="020F0502020204030204" pitchFamily="34" charset="0"/>
                <a:cs typeface="Calibri" panose="020F0502020204030204" pitchFamily="34" charset="0"/>
              </a:rPr>
              <a:t>Children happily facilitate the planning of high quality learning experiences through the careful observation of their individuality, interests and needs. As such, they are able to grow and develop in a nurturing and stimulating environment where they are able to 'soar on wings like eagles'.</a:t>
            </a:r>
          </a:p>
        </p:txBody>
      </p:sp>
      <p:sp>
        <p:nvSpPr>
          <p:cNvPr id="19" name="TextBox 18"/>
          <p:cNvSpPr txBox="1"/>
          <p:nvPr/>
        </p:nvSpPr>
        <p:spPr>
          <a:xfrm>
            <a:off x="181908" y="51974"/>
            <a:ext cx="11885596" cy="461665"/>
          </a:xfrm>
          <a:prstGeom prst="rect">
            <a:avLst/>
          </a:prstGeom>
          <a:solidFill>
            <a:schemeClr val="accent4">
              <a:lumMod val="60000"/>
              <a:lumOff val="40000"/>
            </a:schemeClr>
          </a:solidFill>
          <a:ln>
            <a:solidFill>
              <a:schemeClr val="tx1"/>
            </a:solidFill>
          </a:ln>
        </p:spPr>
        <p:txBody>
          <a:bodyPr wrap="square" rtlCol="0">
            <a:spAutoFit/>
          </a:bodyPr>
          <a:lstStyle/>
          <a:p>
            <a:pPr algn="ctr"/>
            <a:r>
              <a:rPr lang="en-GB" sz="2400" b="1" dirty="0">
                <a:latin typeface="Amatic SC" panose="020B0604020202020204" charset="-79"/>
                <a:cs typeface="Amatic SC" panose="020B0604020202020204" charset="-79"/>
              </a:rPr>
              <a:t>St Lawrence C of E Primary School with Little Lawrences EYFS Curriculum 2024 - 2025</a:t>
            </a:r>
          </a:p>
        </p:txBody>
      </p:sp>
      <p:sp>
        <p:nvSpPr>
          <p:cNvPr id="21" name="TextBox 20"/>
          <p:cNvSpPr txBox="1"/>
          <p:nvPr/>
        </p:nvSpPr>
        <p:spPr>
          <a:xfrm>
            <a:off x="8070223" y="1690752"/>
            <a:ext cx="3997280" cy="1600438"/>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u="sng" dirty="0">
                <a:cs typeface="Calibri" panose="020F0502020204030204" pitchFamily="34" charset="0"/>
              </a:rPr>
              <a:t>Creating and Thinking Critically: </a:t>
            </a:r>
            <a:r>
              <a:rPr lang="en-GB" sz="1400" dirty="0">
                <a:cs typeface="Calibri" panose="020F0502020204030204" pitchFamily="34" charset="0"/>
              </a:rPr>
              <a:t>Children are facilitated through an enabling environment and by being given the time to become deeply involved in their creative play. They understand their ideas are valued and feel confident to come up with new ideas to pursue. </a:t>
            </a:r>
          </a:p>
          <a:p>
            <a:endParaRPr lang="en-GB" sz="1400" b="1" u="sng" dirty="0">
              <a:latin typeface="Comic Sans MS" panose="030F0702030302020204" pitchFamily="66" charset="0"/>
            </a:endParaRPr>
          </a:p>
        </p:txBody>
      </p:sp>
      <p:sp>
        <p:nvSpPr>
          <p:cNvPr id="22" name="TextBox 21"/>
          <p:cNvSpPr txBox="1"/>
          <p:nvPr/>
        </p:nvSpPr>
        <p:spPr>
          <a:xfrm>
            <a:off x="152126" y="1684276"/>
            <a:ext cx="3924573" cy="1600438"/>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u="sng" dirty="0"/>
              <a:t>Playing and Exploring: </a:t>
            </a:r>
            <a:r>
              <a:rPr lang="en-GB" sz="1400" dirty="0"/>
              <a:t>Children have opportunity to investigate and experience new things. They develop a sense of curiosity, awe and wonder through exploration, challenge and open ended equipment. They experience real life skills, such as cooking and gardening and develop a sense of pride in their achievements</a:t>
            </a:r>
            <a:r>
              <a:rPr lang="en-GB" sz="1400" dirty="0">
                <a:latin typeface="Calibri "/>
              </a:rPr>
              <a:t>.  </a:t>
            </a:r>
          </a:p>
        </p:txBody>
      </p:sp>
      <p:sp>
        <p:nvSpPr>
          <p:cNvPr id="23" name="TextBox 22"/>
          <p:cNvSpPr txBox="1"/>
          <p:nvPr/>
        </p:nvSpPr>
        <p:spPr>
          <a:xfrm>
            <a:off x="4157728" y="1690752"/>
            <a:ext cx="3819123" cy="1600438"/>
          </a:xfrm>
          <a:prstGeom prst="rect">
            <a:avLst/>
          </a:prstGeom>
          <a:solidFill>
            <a:schemeClr val="accent6">
              <a:lumMod val="40000"/>
              <a:lumOff val="60000"/>
            </a:schemeClr>
          </a:solidFill>
          <a:ln>
            <a:solidFill>
              <a:schemeClr val="tx1"/>
            </a:solidFill>
          </a:ln>
        </p:spPr>
        <p:txBody>
          <a:bodyPr wrap="square" rtlCol="0">
            <a:spAutoFit/>
          </a:bodyPr>
          <a:lstStyle/>
          <a:p>
            <a:r>
              <a:rPr lang="en-GB" sz="1400" b="1" u="sng" dirty="0">
                <a:latin typeface="Calibri" panose="020F0502020204030204" pitchFamily="34" charset="0"/>
                <a:cs typeface="Calibri" panose="020F0502020204030204" pitchFamily="34" charset="0"/>
              </a:rPr>
              <a:t>Active Learning:</a:t>
            </a:r>
            <a:r>
              <a:rPr lang="en-GB" sz="1400" dirty="0">
                <a:latin typeface="Calibri" panose="020F0502020204030204" pitchFamily="34" charset="0"/>
                <a:cs typeface="Calibri" panose="020F0502020204030204" pitchFamily="34" charset="0"/>
              </a:rPr>
              <a:t> Children develop their skills in concentration, perseverance and resilience through opportunities to be active in their learning.  The learning environment, both indoors and out, will enable the children to be hands on, make connections and to learn from one another.</a:t>
            </a:r>
            <a:endParaRPr lang="en-GB" sz="800" dirty="0">
              <a:latin typeface="Calibri" panose="020F0502020204030204" pitchFamily="34" charset="0"/>
              <a:cs typeface="Calibri" panose="020F0502020204030204" pitchFamily="34" charset="0"/>
            </a:endParaRPr>
          </a:p>
          <a:p>
            <a:r>
              <a:rPr lang="en-GB" sz="1400" dirty="0">
                <a:latin typeface="Calibri" panose="020F0502020204030204" pitchFamily="34" charset="0"/>
                <a:cs typeface="Calibri" panose="020F0502020204030204" pitchFamily="34" charset="0"/>
              </a:rPr>
              <a:t> </a:t>
            </a:r>
            <a:endParaRPr lang="en-GB" sz="1400" b="1" u="sng" dirty="0">
              <a:latin typeface="Calibri" panose="020F0502020204030204" pitchFamily="34" charset="0"/>
              <a:cs typeface="Calibri" panose="020F0502020204030204" pitchFamily="34" charset="0"/>
            </a:endParaRPr>
          </a:p>
        </p:txBody>
      </p:sp>
      <p:sp>
        <p:nvSpPr>
          <p:cNvPr id="38" name="TextBox 37"/>
          <p:cNvSpPr txBox="1"/>
          <p:nvPr/>
        </p:nvSpPr>
        <p:spPr>
          <a:xfrm>
            <a:off x="148372" y="1211191"/>
            <a:ext cx="11919131" cy="430887"/>
          </a:xfrm>
          <a:prstGeom prst="rect">
            <a:avLst/>
          </a:prstGeom>
          <a:solidFill>
            <a:schemeClr val="accent4"/>
          </a:solidFill>
          <a:ln>
            <a:solidFill>
              <a:schemeClr val="tx1"/>
            </a:solidFill>
          </a:ln>
        </p:spPr>
        <p:txBody>
          <a:bodyPr wrap="square" rtlCol="0">
            <a:spAutoFit/>
          </a:bodyPr>
          <a:lstStyle/>
          <a:p>
            <a:pPr algn="ctr"/>
            <a:r>
              <a:rPr lang="en-GB" sz="2200" b="1" dirty="0">
                <a:latin typeface="Amatic SC" panose="020B0604020202020204" charset="-79"/>
                <a:cs typeface="Amatic SC" panose="020B0604020202020204" charset="-79"/>
              </a:rPr>
              <a:t>The Characteristics of Effective Teaching and Learning at St </a:t>
            </a:r>
            <a:r>
              <a:rPr lang="en-GB" sz="2200" b="1" dirty="0" err="1">
                <a:latin typeface="Amatic SC" panose="020B0604020202020204" charset="-79"/>
                <a:cs typeface="Amatic SC" panose="020B0604020202020204" charset="-79"/>
              </a:rPr>
              <a:t>Lawrences</a:t>
            </a:r>
            <a:endParaRPr lang="en-GB" sz="2200" b="1" dirty="0">
              <a:latin typeface="Amatic SC" panose="020B0604020202020204" charset="-79"/>
              <a:cs typeface="Amatic SC" panose="020B0604020202020204" charset="-79"/>
            </a:endParaRPr>
          </a:p>
        </p:txBody>
      </p:sp>
      <p:sp>
        <p:nvSpPr>
          <p:cNvPr id="12" name="TextBox 11"/>
          <p:cNvSpPr txBox="1"/>
          <p:nvPr/>
        </p:nvSpPr>
        <p:spPr>
          <a:xfrm>
            <a:off x="162324" y="3341800"/>
            <a:ext cx="11905179" cy="461665"/>
          </a:xfrm>
          <a:prstGeom prst="rect">
            <a:avLst/>
          </a:prstGeom>
          <a:solidFill>
            <a:schemeClr val="accent4">
              <a:lumMod val="60000"/>
              <a:lumOff val="40000"/>
            </a:schemeClr>
          </a:solidFill>
          <a:ln>
            <a:solidFill>
              <a:schemeClr val="tx1"/>
            </a:solidFill>
          </a:ln>
        </p:spPr>
        <p:txBody>
          <a:bodyPr wrap="square" rtlCol="0">
            <a:spAutoFit/>
          </a:bodyPr>
          <a:lstStyle/>
          <a:p>
            <a:pPr algn="ctr"/>
            <a:r>
              <a:rPr lang="en-GB" sz="2400" b="1" dirty="0">
                <a:latin typeface="Amatic SC" panose="020B0604020202020204" charset="-79"/>
                <a:cs typeface="Amatic SC" panose="020B0604020202020204" charset="-79"/>
              </a:rPr>
              <a:t>The Prime Areas of Learning at St </a:t>
            </a:r>
            <a:r>
              <a:rPr lang="en-GB" sz="2400" b="1" dirty="0" err="1">
                <a:latin typeface="Amatic SC" panose="020B0604020202020204" charset="-79"/>
                <a:cs typeface="Amatic SC" panose="020B0604020202020204" charset="-79"/>
              </a:rPr>
              <a:t>Lawrences</a:t>
            </a:r>
            <a:endParaRPr lang="en-GB" sz="2400" b="1" dirty="0">
              <a:latin typeface="Amatic SC" panose="020B0604020202020204" charset="-79"/>
              <a:cs typeface="Amatic SC" panose="020B0604020202020204" charset="-79"/>
            </a:endParaRPr>
          </a:p>
        </p:txBody>
      </p:sp>
      <p:sp>
        <p:nvSpPr>
          <p:cNvPr id="13" name="TextBox 12"/>
          <p:cNvSpPr txBox="1"/>
          <p:nvPr/>
        </p:nvSpPr>
        <p:spPr>
          <a:xfrm>
            <a:off x="152126" y="3894244"/>
            <a:ext cx="3705624" cy="2862322"/>
          </a:xfrm>
          <a:prstGeom prst="rect">
            <a:avLst/>
          </a:prstGeom>
          <a:solidFill>
            <a:schemeClr val="accent6">
              <a:lumMod val="60000"/>
              <a:lumOff val="40000"/>
            </a:schemeClr>
          </a:solidFill>
          <a:ln>
            <a:solidFill>
              <a:schemeClr val="tx1"/>
            </a:solidFill>
          </a:ln>
        </p:spPr>
        <p:txBody>
          <a:bodyPr wrap="square" rtlCol="0">
            <a:spAutoFit/>
          </a:bodyPr>
          <a:lstStyle/>
          <a:p>
            <a:r>
              <a:rPr lang="en-GB" sz="1500" b="1" u="sng" dirty="0">
                <a:latin typeface="Calibri" panose="020F0502020204030204" pitchFamily="34" charset="0"/>
                <a:cs typeface="Calibri" panose="020F0502020204030204" pitchFamily="34" charset="0"/>
              </a:rPr>
              <a:t>Communication and Language: </a:t>
            </a:r>
            <a:r>
              <a:rPr lang="en-GB" sz="1500" dirty="0">
                <a:latin typeface="Calibri" panose="020F0502020204030204" pitchFamily="34" charset="0"/>
                <a:cs typeface="Calibri" panose="020F0502020204030204" pitchFamily="34" charset="0"/>
              </a:rPr>
              <a:t>Children experience a language rich environment where time is taken to listen and talk. Children’s interests are talked about and valued, adults scaffold and model language. Children are read to and given opportunity to explore new words. They are given opportunity to acquire the skills to articulate their thoughts and feelings. They are supported through a curriculum which places high value upon communication and language.</a:t>
            </a:r>
          </a:p>
        </p:txBody>
      </p:sp>
      <p:sp>
        <p:nvSpPr>
          <p:cNvPr id="14" name="TextBox 13"/>
          <p:cNvSpPr txBox="1"/>
          <p:nvPr/>
        </p:nvSpPr>
        <p:spPr>
          <a:xfrm>
            <a:off x="3970981" y="3895366"/>
            <a:ext cx="3902299" cy="2846933"/>
          </a:xfrm>
          <a:prstGeom prst="rect">
            <a:avLst/>
          </a:prstGeom>
          <a:solidFill>
            <a:schemeClr val="accent6">
              <a:lumMod val="60000"/>
              <a:lumOff val="40000"/>
            </a:schemeClr>
          </a:solidFill>
          <a:ln>
            <a:solidFill>
              <a:schemeClr val="tx1"/>
            </a:solidFill>
          </a:ln>
        </p:spPr>
        <p:txBody>
          <a:bodyPr wrap="square" rtlCol="0">
            <a:spAutoFit/>
          </a:bodyPr>
          <a:lstStyle/>
          <a:p>
            <a:r>
              <a:rPr lang="en-GB" sz="1500" b="1" u="sng" dirty="0">
                <a:latin typeface="Calibri" panose="020F0502020204030204" pitchFamily="34" charset="0"/>
                <a:cs typeface="Calibri" panose="020F0502020204030204" pitchFamily="34" charset="0"/>
              </a:rPr>
              <a:t>Personal, Social and Emotional Development:</a:t>
            </a:r>
            <a:r>
              <a:rPr lang="en-GB" sz="1500" dirty="0">
                <a:latin typeface="Calibri" panose="020F0502020204030204" pitchFamily="34" charset="0"/>
                <a:cs typeface="Calibri" panose="020F0502020204030204" pitchFamily="34" charset="0"/>
              </a:rPr>
              <a:t> Children are welcomed into a warm and nurturing environment where they learn to feel valued as part of the school community. They feel safe and secure and are therefore able to develop in confidence, independence and a positive sense of self. Children develop their ability to self regulate their emotions and understand their own needs and the needs of others. They are able to build friendships through opportunities for social interaction. </a:t>
            </a:r>
          </a:p>
          <a:p>
            <a:endParaRPr lang="en-GB" sz="1400" dirty="0">
              <a:latin typeface="Comic Sans MS" panose="030F0702030302020204" pitchFamily="66" charset="0"/>
            </a:endParaRPr>
          </a:p>
        </p:txBody>
      </p:sp>
      <p:sp>
        <p:nvSpPr>
          <p:cNvPr id="16" name="TextBox 15"/>
          <p:cNvSpPr txBox="1"/>
          <p:nvPr/>
        </p:nvSpPr>
        <p:spPr>
          <a:xfrm>
            <a:off x="7942774" y="3895366"/>
            <a:ext cx="4124729" cy="2846933"/>
          </a:xfrm>
          <a:prstGeom prst="rect">
            <a:avLst/>
          </a:prstGeom>
          <a:solidFill>
            <a:schemeClr val="accent6">
              <a:lumMod val="60000"/>
              <a:lumOff val="40000"/>
            </a:schemeClr>
          </a:solidFill>
          <a:ln>
            <a:solidFill>
              <a:schemeClr val="tx1"/>
            </a:solidFill>
          </a:ln>
        </p:spPr>
        <p:txBody>
          <a:bodyPr wrap="square" rtlCol="0">
            <a:spAutoFit/>
          </a:bodyPr>
          <a:lstStyle/>
          <a:p>
            <a:r>
              <a:rPr lang="en-GB" sz="1500" b="1" u="sng" dirty="0">
                <a:latin typeface="Calibri" panose="020F0502020204030204" pitchFamily="34" charset="0"/>
                <a:cs typeface="Calibri" panose="020F0502020204030204" pitchFamily="34" charset="0"/>
              </a:rPr>
              <a:t>Physical Development</a:t>
            </a:r>
            <a:r>
              <a:rPr lang="en-GB" sz="1500" dirty="0">
                <a:latin typeface="Calibri" panose="020F0502020204030204" pitchFamily="34" charset="0"/>
                <a:cs typeface="Calibri" panose="020F0502020204030204" pitchFamily="34" charset="0"/>
              </a:rPr>
              <a:t>: Children have opportunity to be active in their learning. Their gross motor skills are developed through the outdoor environment where they are able to run, climb, take safe risks and develop coordination. They have access to Forest School and experience physical development through the natural world. Children’s fine motor skills are carefully developed through an environment which supports and values physical development. Children learn to understand the importance of being active. </a:t>
            </a:r>
          </a:p>
          <a:p>
            <a:endParaRPr lang="en-GB" sz="1400" b="1" u="sng" dirty="0">
              <a:latin typeface="Comic Sans MS" panose="030F0702030302020204" pitchFamily="66" charset="0"/>
            </a:endParaRPr>
          </a:p>
        </p:txBody>
      </p:sp>
    </p:spTree>
    <p:extLst>
      <p:ext uri="{BB962C8B-B14F-4D97-AF65-F5344CB8AC3E}">
        <p14:creationId xmlns:p14="http://schemas.microsoft.com/office/powerpoint/2010/main" val="2363735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77" y="143993"/>
            <a:ext cx="11603865" cy="523220"/>
          </a:xfrm>
          <a:prstGeom prst="rect">
            <a:avLst/>
          </a:prstGeom>
          <a:solidFill>
            <a:schemeClr val="accent4">
              <a:lumMod val="60000"/>
              <a:lumOff val="40000"/>
            </a:schemeClr>
          </a:solidFill>
          <a:ln>
            <a:solidFill>
              <a:schemeClr val="tx1"/>
            </a:solidFill>
          </a:ln>
        </p:spPr>
        <p:txBody>
          <a:bodyPr wrap="square" rtlCol="0">
            <a:spAutoFit/>
          </a:bodyPr>
          <a:lstStyle/>
          <a:p>
            <a:pPr algn="ctr"/>
            <a:r>
              <a:rPr lang="en-GB" sz="2800" b="1" dirty="0">
                <a:latin typeface="Amatic SC" panose="020B0604020202020204" charset="-79"/>
                <a:cs typeface="Amatic SC" panose="020B0604020202020204" charset="-79"/>
              </a:rPr>
              <a:t>The Specific Areas of Learning at St </a:t>
            </a:r>
            <a:r>
              <a:rPr lang="en-GB" sz="2800" b="1" dirty="0" err="1">
                <a:latin typeface="Amatic SC" panose="020B0604020202020204" charset="-79"/>
                <a:cs typeface="Amatic SC" panose="020B0604020202020204" charset="-79"/>
              </a:rPr>
              <a:t>Lawrences</a:t>
            </a:r>
            <a:endParaRPr lang="en-GB" sz="2800" b="1" dirty="0">
              <a:latin typeface="Amatic SC" panose="020B0604020202020204" charset="-79"/>
              <a:cs typeface="Amatic SC" panose="020B0604020202020204" charset="-79"/>
            </a:endParaRPr>
          </a:p>
        </p:txBody>
      </p:sp>
      <p:sp>
        <p:nvSpPr>
          <p:cNvPr id="3" name="TextBox 2"/>
          <p:cNvSpPr txBox="1"/>
          <p:nvPr/>
        </p:nvSpPr>
        <p:spPr>
          <a:xfrm>
            <a:off x="252476" y="727931"/>
            <a:ext cx="5736199" cy="2862322"/>
          </a:xfrm>
          <a:prstGeom prst="rect">
            <a:avLst/>
          </a:prstGeom>
          <a:solidFill>
            <a:schemeClr val="accent4">
              <a:lumMod val="40000"/>
              <a:lumOff val="60000"/>
            </a:schemeClr>
          </a:solidFill>
          <a:ln>
            <a:solidFill>
              <a:schemeClr val="tx1"/>
            </a:solidFill>
          </a:ln>
        </p:spPr>
        <p:txBody>
          <a:bodyPr wrap="square" rtlCol="0">
            <a:spAutoFit/>
          </a:bodyPr>
          <a:lstStyle/>
          <a:p>
            <a:r>
              <a:rPr lang="en-GB" sz="1500" b="1" u="sng" dirty="0"/>
              <a:t>Literacy: </a:t>
            </a:r>
            <a:r>
              <a:rPr lang="en-GB" sz="1500" dirty="0"/>
              <a:t>Children experience a text rich environment and they are provided with many opportunities to develop their understanding of literacy in meaningful ways. A life long love of books and reading is developed because they are able to tell their own stories through role play and become immersed in high quality texts. The teaching of phonics is embedded throughout the provision and taught discretely and effectively. Children learn to read and understand text through careful provision and intervention. The environment offers children opportunities to develop the mark making skills which children naturally love. They are encouraged to experiment with writing for themselves through making marks and become able to assign meaning to them. They become confident writers.</a:t>
            </a:r>
          </a:p>
        </p:txBody>
      </p:sp>
      <p:sp>
        <p:nvSpPr>
          <p:cNvPr id="6" name="TextBox 5"/>
          <p:cNvSpPr txBox="1"/>
          <p:nvPr/>
        </p:nvSpPr>
        <p:spPr>
          <a:xfrm>
            <a:off x="6220496" y="741579"/>
            <a:ext cx="5635846" cy="2862322"/>
          </a:xfrm>
          <a:prstGeom prst="rect">
            <a:avLst/>
          </a:prstGeom>
          <a:solidFill>
            <a:schemeClr val="accent4">
              <a:lumMod val="20000"/>
              <a:lumOff val="80000"/>
            </a:schemeClr>
          </a:solidFill>
          <a:ln>
            <a:solidFill>
              <a:schemeClr val="tx1"/>
            </a:solidFill>
          </a:ln>
        </p:spPr>
        <p:txBody>
          <a:bodyPr wrap="square" rtlCol="0">
            <a:spAutoFit/>
          </a:bodyPr>
          <a:lstStyle/>
          <a:p>
            <a:r>
              <a:rPr lang="en-GB" sz="1500" b="1" u="sng" dirty="0"/>
              <a:t>Maths: </a:t>
            </a:r>
            <a:r>
              <a:rPr lang="en-GB" sz="1500" dirty="0"/>
              <a:t>The teaching and learning of meaningful mathematics takes place both indoors and outdoors through a wide range of practical and "hands on" activities. Children develop resilience and can therefore begin to explore and reason with confidence. They are able to follow their own interests and work with independence.  Adults use their knowledge and expertise to plan for a high quality learning environment which provides children with lots of opportunities to explore different aspects of number and shape, space and measures and learn new concepts. The children have a wide range of structured play resources available to them through the continuous provision. Adults model the use of resources and the appropriate mathematical language as they support the children in their play.</a:t>
            </a:r>
          </a:p>
        </p:txBody>
      </p:sp>
      <p:sp>
        <p:nvSpPr>
          <p:cNvPr id="7" name="TextBox 6"/>
          <p:cNvSpPr txBox="1"/>
          <p:nvPr/>
        </p:nvSpPr>
        <p:spPr>
          <a:xfrm>
            <a:off x="252475" y="3675758"/>
            <a:ext cx="5736199" cy="3093154"/>
          </a:xfrm>
          <a:prstGeom prst="rect">
            <a:avLst/>
          </a:prstGeom>
          <a:solidFill>
            <a:schemeClr val="accent4">
              <a:lumMod val="60000"/>
              <a:lumOff val="40000"/>
            </a:schemeClr>
          </a:solidFill>
          <a:ln>
            <a:solidFill>
              <a:schemeClr val="tx1"/>
            </a:solidFill>
          </a:ln>
        </p:spPr>
        <p:txBody>
          <a:bodyPr wrap="square" rtlCol="0">
            <a:spAutoFit/>
          </a:bodyPr>
          <a:lstStyle/>
          <a:p>
            <a:r>
              <a:rPr lang="en-GB" sz="1500" b="1" u="sng" dirty="0"/>
              <a:t>Understanding the World: </a:t>
            </a:r>
            <a:r>
              <a:rPr lang="en-GB" sz="1500" dirty="0"/>
              <a:t>Through play, active, and experiential learning opportunities as well as practical activities, children are provided with meaningful experiences. These will stimulate their senses as well as encourage them to ask questions, explore and wonder at their environment. They will undertake investigations that engage their interests, and develop awareness of the beliefs, cultures and views of others. They will be able to begin to understand their own history and the community they live in. They will have opportunity to explore artefacts and objects from different places and cultures. They will be able to be curious, asking questions. Adults will skilfully support their curiosity by scaffolding their learning up through the environment and questioning. </a:t>
            </a:r>
          </a:p>
          <a:p>
            <a:endParaRPr lang="en-GB" sz="1500" dirty="0"/>
          </a:p>
        </p:txBody>
      </p:sp>
      <p:sp>
        <p:nvSpPr>
          <p:cNvPr id="8" name="TextBox 7"/>
          <p:cNvSpPr txBox="1"/>
          <p:nvPr/>
        </p:nvSpPr>
        <p:spPr>
          <a:xfrm>
            <a:off x="6220496" y="3675758"/>
            <a:ext cx="5635847" cy="3093154"/>
          </a:xfrm>
          <a:prstGeom prst="rect">
            <a:avLst/>
          </a:prstGeom>
          <a:solidFill>
            <a:schemeClr val="accent4">
              <a:lumMod val="40000"/>
              <a:lumOff val="60000"/>
            </a:schemeClr>
          </a:solidFill>
          <a:ln>
            <a:solidFill>
              <a:schemeClr val="tx1"/>
            </a:solidFill>
          </a:ln>
        </p:spPr>
        <p:txBody>
          <a:bodyPr wrap="square" rtlCol="0">
            <a:spAutoFit/>
          </a:bodyPr>
          <a:lstStyle/>
          <a:p>
            <a:r>
              <a:rPr lang="en-GB" sz="1500" b="1" u="sng" dirty="0"/>
              <a:t>Expressive Arts and Design: </a:t>
            </a:r>
            <a:r>
              <a:rPr lang="en-GB" sz="1500" dirty="0"/>
              <a:t>Children are provided with a rich and creative environment which celebrates imaginative play. They are supported to explore and play with a wide range of media and materials, as well as being provided with opportunities and encouragement for sharing their thoughts, ideas and feelings through a variety of activities in art, music, movement, dance, role play and design and technology.  Children have access to a wide range of simple tools and adults support them in using these safely and independently. They have access to a wide variety of creative resources, such as, paint, crayons, chalks, pastels etc. as well materials for junk modelling, collage, play dough modelling, paper and fabric art.  They are encouraged to explore the materials, experiment with textures and combine media.</a:t>
            </a:r>
          </a:p>
        </p:txBody>
      </p:sp>
    </p:spTree>
    <p:extLst>
      <p:ext uri="{BB962C8B-B14F-4D97-AF65-F5344CB8AC3E}">
        <p14:creationId xmlns:p14="http://schemas.microsoft.com/office/powerpoint/2010/main" val="4090488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934984912"/>
              </p:ext>
            </p:extLst>
          </p:nvPr>
        </p:nvGraphicFramePr>
        <p:xfrm>
          <a:off x="133491" y="501550"/>
          <a:ext cx="11925018" cy="6179820"/>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26193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Autumn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Amatic SC" panose="00000500000000000000" pitchFamily="2" charset="-79"/>
                          <a:cs typeface="Amatic SC" panose="00000500000000000000" pitchFamily="2" charset="-79"/>
                        </a:rPr>
                        <a:t>Autumn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Spring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Spring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Summer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Summer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913285939"/>
                  </a:ext>
                </a:extLst>
              </a:tr>
              <a:tr h="2296806">
                <a:tc>
                  <a:txBody>
                    <a:bodyPr/>
                    <a:lstStyle/>
                    <a:p>
                      <a:pPr algn="ctr"/>
                      <a:r>
                        <a:rPr lang="en-US" sz="1800" b="0" i="0" dirty="0">
                          <a:latin typeface="Amatic SC" panose="00000500000000000000" pitchFamily="2" charset="-79"/>
                          <a:cs typeface="Amatic SC" panose="00000500000000000000" pitchFamily="2" charset="-79"/>
                        </a:rPr>
                        <a:t>General Themes </a:t>
                      </a:r>
                    </a:p>
                    <a:p>
                      <a:pPr algn="ctr"/>
                      <a:r>
                        <a:rPr lang="en-US" sz="1800" b="1" i="0" dirty="0">
                          <a:latin typeface="Amatic SC" panose="00000500000000000000" pitchFamily="2" charset="-79"/>
                          <a:cs typeface="Amatic SC" panose="00000500000000000000" pitchFamily="2" charset="-79"/>
                        </a:rPr>
                        <a:t>NB: These themes may be adapted at various points to allow for children’s interests to flow through the provision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me!</a:t>
                      </a:r>
                    </a:p>
                    <a:p>
                      <a:pPr algn="ctr"/>
                      <a:r>
                        <a:rPr lang="en-US" sz="1050" dirty="0">
                          <a:solidFill>
                            <a:schemeClr val="tx1"/>
                          </a:solidFill>
                          <a:latin typeface="+mn-lt"/>
                          <a:cs typeface="Amatic SC" panose="00000500000000000000" pitchFamily="2" charset="-79"/>
                        </a:rPr>
                        <a:t>Starting school / my new class / New Beginnings </a:t>
                      </a:r>
                    </a:p>
                    <a:p>
                      <a:pPr algn="ctr"/>
                      <a:r>
                        <a:rPr lang="en-US" sz="1050" dirty="0">
                          <a:solidFill>
                            <a:schemeClr val="tx1"/>
                          </a:solidFill>
                          <a:latin typeface="+mn-lt"/>
                          <a:cs typeface="Amatic SC" panose="00000500000000000000" pitchFamily="2" charset="-79"/>
                        </a:rPr>
                        <a:t>Superheroes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People who help us / Careers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Staying healthy / Food  / Human body</a:t>
                      </a:r>
                    </a:p>
                    <a:p>
                      <a:pPr algn="ctr"/>
                      <a:r>
                        <a:rPr lang="en-US" sz="1050" dirty="0">
                          <a:solidFill>
                            <a:schemeClr val="tx1"/>
                          </a:solidFill>
                          <a:latin typeface="+mn-lt"/>
                          <a:cs typeface="Amatic SC" panose="00000500000000000000" pitchFamily="2" charset="-79"/>
                        </a:rPr>
                        <a:t>How have I changed? </a:t>
                      </a:r>
                    </a:p>
                    <a:p>
                      <a:pPr algn="ctr"/>
                      <a:r>
                        <a:rPr lang="en-US" sz="1050" dirty="0">
                          <a:solidFill>
                            <a:schemeClr val="tx1"/>
                          </a:solidFill>
                          <a:latin typeface="+mn-lt"/>
                          <a:cs typeface="Amatic SC" panose="00000500000000000000" pitchFamily="2" charset="-79"/>
                        </a:rPr>
                        <a:t>My family / PSED focus </a:t>
                      </a:r>
                    </a:p>
                    <a:p>
                      <a:pPr algn="ctr"/>
                      <a:r>
                        <a:rPr lang="en-US" sz="1050" dirty="0">
                          <a:solidFill>
                            <a:schemeClr val="tx1"/>
                          </a:solidFill>
                          <a:latin typeface="+mn-lt"/>
                          <a:cs typeface="Amatic SC" panose="00000500000000000000" pitchFamily="2" charset="-79"/>
                        </a:rPr>
                        <a:t>What am I good at? </a:t>
                      </a:r>
                    </a:p>
                    <a:p>
                      <a:pPr algn="ctr"/>
                      <a:r>
                        <a:rPr lang="en-US" sz="1050" dirty="0">
                          <a:solidFill>
                            <a:schemeClr val="tx1"/>
                          </a:solidFill>
                          <a:latin typeface="+mn-lt"/>
                          <a:cs typeface="Amatic SC" panose="00000500000000000000" pitchFamily="2" charset="-79"/>
                        </a:rPr>
                        <a:t>How do I make others feel? </a:t>
                      </a:r>
                    </a:p>
                    <a:p>
                      <a:pPr algn="ctr"/>
                      <a:r>
                        <a:rPr lang="en-US" sz="1050" dirty="0">
                          <a:solidFill>
                            <a:schemeClr val="tx1"/>
                          </a:solidFill>
                          <a:latin typeface="+mn-lt"/>
                          <a:cs typeface="Amatic SC" panose="00000500000000000000" pitchFamily="2" charset="-79"/>
                        </a:rPr>
                        <a:t>Being kind / staying safe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Terrific Tales!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Traditional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Little Red Hen - Harvest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Old favourites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Familiar tales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Library visits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Gingerbread 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Cinderella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At the Panto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Letters to Father Christmas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Amazing Animals! </a:t>
                      </a:r>
                    </a:p>
                    <a:p>
                      <a:pPr algn="ctr"/>
                      <a:r>
                        <a:rPr lang="en-US" sz="1050" dirty="0">
                          <a:solidFill>
                            <a:schemeClr val="tx1"/>
                          </a:solidFill>
                          <a:latin typeface="+mn-lt"/>
                          <a:cs typeface="Amatic SC" panose="00000500000000000000" pitchFamily="2" charset="-79"/>
                        </a:rPr>
                        <a:t>Life cycles </a:t>
                      </a:r>
                    </a:p>
                    <a:p>
                      <a:pPr algn="ctr"/>
                      <a:r>
                        <a:rPr lang="en-US" sz="1050" dirty="0">
                          <a:solidFill>
                            <a:schemeClr val="tx1"/>
                          </a:solidFill>
                          <a:latin typeface="+mn-lt"/>
                          <a:cs typeface="Amatic SC" panose="00000500000000000000" pitchFamily="2" charset="-79"/>
                        </a:rPr>
                        <a:t>Safari </a:t>
                      </a:r>
                    </a:p>
                    <a:p>
                      <a:pPr algn="ctr"/>
                      <a:r>
                        <a:rPr lang="en-US" sz="1050" dirty="0">
                          <a:solidFill>
                            <a:schemeClr val="tx1"/>
                          </a:solidFill>
                          <a:latin typeface="+mn-lt"/>
                          <a:cs typeface="Amatic SC" panose="00000500000000000000" pitchFamily="2" charset="-79"/>
                        </a:rPr>
                        <a:t>Animals around the world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Climates / Hibernation </a:t>
                      </a:r>
                    </a:p>
                    <a:p>
                      <a:pPr algn="ctr"/>
                      <a:r>
                        <a:rPr lang="en-US" sz="1050" dirty="0">
                          <a:solidFill>
                            <a:schemeClr val="tx1"/>
                          </a:solidFill>
                          <a:latin typeface="+mn-lt"/>
                          <a:cs typeface="Amatic SC" panose="00000500000000000000" pitchFamily="2" charset="-79"/>
                        </a:rPr>
                        <a:t>Down on the Farm </a:t>
                      </a:r>
                    </a:p>
                    <a:p>
                      <a:pPr algn="ctr"/>
                      <a:r>
                        <a:rPr lang="en-US" sz="1050" dirty="0">
                          <a:solidFill>
                            <a:schemeClr val="tx1"/>
                          </a:solidFill>
                          <a:latin typeface="+mn-lt"/>
                          <a:cs typeface="Amatic SC" panose="00000500000000000000" pitchFamily="2" charset="-79"/>
                        </a:rPr>
                        <a:t>Min Beasts </a:t>
                      </a:r>
                    </a:p>
                    <a:p>
                      <a:pPr algn="ctr"/>
                      <a:r>
                        <a:rPr lang="en-US" sz="1050" dirty="0">
                          <a:solidFill>
                            <a:schemeClr val="tx1"/>
                          </a:solidFill>
                          <a:latin typeface="+mn-lt"/>
                          <a:cs typeface="Amatic SC" panose="00000500000000000000" pitchFamily="2" charset="-79"/>
                        </a:rPr>
                        <a:t>Animal Arts and crafts</a:t>
                      </a:r>
                    </a:p>
                    <a:p>
                      <a:pPr algn="ctr"/>
                      <a:r>
                        <a:rPr lang="en-US" sz="1050" dirty="0">
                          <a:solidFill>
                            <a:schemeClr val="tx1"/>
                          </a:solidFill>
                          <a:latin typeface="+mn-lt"/>
                          <a:cs typeface="Amatic SC" panose="00000500000000000000" pitchFamily="2" charset="-79"/>
                        </a:rPr>
                        <a:t>Night and day animals </a:t>
                      </a:r>
                    </a:p>
                    <a:p>
                      <a:pPr algn="ctr"/>
                      <a:r>
                        <a:rPr lang="en-US" sz="1050" dirty="0">
                          <a:solidFill>
                            <a:schemeClr val="tx1"/>
                          </a:solidFill>
                          <a:latin typeface="+mn-lt"/>
                          <a:cs typeface="Amatic SC" panose="00000500000000000000" pitchFamily="2" charset="-79"/>
                        </a:rPr>
                        <a:t>Animal patterns</a:t>
                      </a:r>
                    </a:p>
                    <a:p>
                      <a:pPr algn="ctr"/>
                      <a:r>
                        <a:rPr lang="en-US" sz="1050" dirty="0">
                          <a:solidFill>
                            <a:schemeClr val="tx1"/>
                          </a:solidFill>
                          <a:latin typeface="+mn-lt"/>
                          <a:cs typeface="Amatic SC" panose="00000500000000000000" pitchFamily="2" charset="-79"/>
                        </a:rPr>
                        <a:t>David Attenborough </a:t>
                      </a:r>
                    </a:p>
                    <a:p>
                      <a:pPr algn="ctr"/>
                      <a:r>
                        <a:rPr lang="en-US" sz="1050" dirty="0">
                          <a:solidFill>
                            <a:schemeClr val="tx1"/>
                          </a:solidFill>
                          <a:latin typeface="+mn-lt"/>
                          <a:cs typeface="Amatic SC" panose="00000500000000000000" pitchFamily="2" charset="-79"/>
                        </a:rPr>
                        <a:t>Happy Habitats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Come Outside! </a:t>
                      </a:r>
                    </a:p>
                    <a:p>
                      <a:pPr algn="ctr"/>
                      <a:r>
                        <a:rPr lang="en-US" sz="1050" dirty="0">
                          <a:solidFill>
                            <a:schemeClr val="tx1"/>
                          </a:solidFill>
                          <a:latin typeface="+mn-lt"/>
                          <a:cs typeface="Amatic SC" panose="00000500000000000000" pitchFamily="2" charset="-79"/>
                        </a:rPr>
                        <a:t>Plants &amp; Flowers </a:t>
                      </a:r>
                    </a:p>
                    <a:p>
                      <a:pPr algn="ctr"/>
                      <a:r>
                        <a:rPr lang="en-US" sz="1050" dirty="0">
                          <a:solidFill>
                            <a:schemeClr val="tx1"/>
                          </a:solidFill>
                          <a:latin typeface="+mn-lt"/>
                          <a:cs typeface="Amatic SC" panose="00000500000000000000" pitchFamily="2" charset="-79"/>
                        </a:rPr>
                        <a:t>Weather / seasons </a:t>
                      </a:r>
                    </a:p>
                    <a:p>
                      <a:pPr algn="ctr"/>
                      <a:r>
                        <a:rPr lang="en-US" sz="1050" dirty="0">
                          <a:solidFill>
                            <a:schemeClr val="tx1"/>
                          </a:solidFill>
                          <a:latin typeface="+mn-lt"/>
                          <a:cs typeface="Amatic SC" panose="00000500000000000000" pitchFamily="2" charset="-79"/>
                        </a:rPr>
                        <a:t>Does the moon shine? </a:t>
                      </a:r>
                    </a:p>
                    <a:p>
                      <a:pPr algn="ctr"/>
                      <a:r>
                        <a:rPr lang="en-US" sz="1050" dirty="0">
                          <a:solidFill>
                            <a:schemeClr val="tx1"/>
                          </a:solidFill>
                          <a:latin typeface="+mn-lt"/>
                          <a:cs typeface="Amatic SC" panose="00000500000000000000" pitchFamily="2" charset="-79"/>
                        </a:rPr>
                        <a:t>The great outdoors </a:t>
                      </a:r>
                    </a:p>
                    <a:p>
                      <a:pPr algn="ctr"/>
                      <a:r>
                        <a:rPr lang="en-US" sz="1050" dirty="0">
                          <a:solidFill>
                            <a:schemeClr val="tx1"/>
                          </a:solidFill>
                          <a:latin typeface="+mn-lt"/>
                          <a:cs typeface="Amatic SC" panose="00000500000000000000" pitchFamily="2" charset="-79"/>
                        </a:rPr>
                        <a:t>Forest School </a:t>
                      </a:r>
                    </a:p>
                    <a:p>
                      <a:pPr algn="ctr"/>
                      <a:r>
                        <a:rPr lang="en-US" sz="1050" dirty="0">
                          <a:solidFill>
                            <a:schemeClr val="tx1"/>
                          </a:solidFill>
                          <a:latin typeface="+mn-lt"/>
                          <a:cs typeface="Amatic SC" panose="00000500000000000000" pitchFamily="2" charset="-79"/>
                        </a:rPr>
                        <a:t>Planting seeds </a:t>
                      </a:r>
                    </a:p>
                    <a:p>
                      <a:pPr algn="ctr"/>
                      <a:r>
                        <a:rPr lang="en-US" sz="1050" dirty="0">
                          <a:solidFill>
                            <a:schemeClr val="tx1"/>
                          </a:solidFill>
                          <a:latin typeface="+mn-lt"/>
                          <a:cs typeface="Amatic SC" panose="00000500000000000000" pitchFamily="2" charset="-79"/>
                        </a:rPr>
                        <a:t>Make a sculpture: Andy Goldsworthy </a:t>
                      </a:r>
                    </a:p>
                    <a:p>
                      <a:pPr algn="ctr"/>
                      <a:r>
                        <a:rPr lang="en-US" sz="1050" dirty="0">
                          <a:solidFill>
                            <a:schemeClr val="tx1"/>
                          </a:solidFill>
                          <a:latin typeface="+mn-lt"/>
                          <a:cs typeface="Amatic SC" panose="00000500000000000000" pitchFamily="2" charset="-79"/>
                        </a:rPr>
                        <a:t>Reduce, Reuse &amp; Recycle </a:t>
                      </a:r>
                    </a:p>
                    <a:p>
                      <a:pPr algn="ctr"/>
                      <a:r>
                        <a:rPr lang="en-US" sz="1050" dirty="0">
                          <a:solidFill>
                            <a:schemeClr val="tx1"/>
                          </a:solidFill>
                          <a:latin typeface="+mn-lt"/>
                          <a:cs typeface="Amatic SC" panose="00000500000000000000" pitchFamily="2" charset="-79"/>
                        </a:rPr>
                        <a:t>Fun Science / Materials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00B0F0"/>
                          </a:solidFill>
                          <a:latin typeface="Amatic SC" panose="00000500000000000000" pitchFamily="2" charset="-79"/>
                          <a:cs typeface="Amatic SC" panose="00000500000000000000" pitchFamily="2" charset="-79"/>
                        </a:rPr>
                        <a:t>Ticket to ride!  </a:t>
                      </a:r>
                    </a:p>
                    <a:p>
                      <a:pPr algn="ctr"/>
                      <a:r>
                        <a:rPr lang="en-US" sz="1050" dirty="0">
                          <a:solidFill>
                            <a:schemeClr val="tx1"/>
                          </a:solidFill>
                          <a:latin typeface="+mn-lt"/>
                          <a:cs typeface="Amatic SC" panose="00000500000000000000" pitchFamily="2" charset="-79"/>
                        </a:rPr>
                        <a:t>Around the Town</a:t>
                      </a:r>
                    </a:p>
                    <a:p>
                      <a:pPr algn="ctr"/>
                      <a:r>
                        <a:rPr lang="en-US" sz="1050" dirty="0">
                          <a:solidFill>
                            <a:schemeClr val="tx1"/>
                          </a:solidFill>
                          <a:latin typeface="+mn-lt"/>
                          <a:cs typeface="Amatic SC" panose="00000500000000000000" pitchFamily="2" charset="-79"/>
                        </a:rPr>
                        <a:t>How do I get there? </a:t>
                      </a:r>
                    </a:p>
                    <a:p>
                      <a:pPr algn="ctr"/>
                      <a:r>
                        <a:rPr lang="en-US" sz="1050" dirty="0">
                          <a:solidFill>
                            <a:schemeClr val="tx1"/>
                          </a:solidFill>
                          <a:latin typeface="+mn-lt"/>
                          <a:cs typeface="Amatic SC" panose="00000500000000000000" pitchFamily="2" charset="-79"/>
                        </a:rPr>
                        <a:t>Where in the world have you been? </a:t>
                      </a:r>
                    </a:p>
                    <a:p>
                      <a:pPr algn="ctr"/>
                      <a:r>
                        <a:rPr lang="en-US" sz="1050" dirty="0">
                          <a:solidFill>
                            <a:schemeClr val="tx1"/>
                          </a:solidFill>
                          <a:latin typeface="+mn-lt"/>
                          <a:cs typeface="Amatic SC" panose="00000500000000000000" pitchFamily="2" charset="-79"/>
                        </a:rPr>
                        <a:t>Where do we live in the UK / world? </a:t>
                      </a:r>
                    </a:p>
                    <a:p>
                      <a:pPr algn="ctr"/>
                      <a:r>
                        <a:rPr lang="en-US" sz="1050" dirty="0">
                          <a:solidFill>
                            <a:schemeClr val="tx1"/>
                          </a:solidFill>
                          <a:latin typeface="+mn-lt"/>
                          <a:cs typeface="Amatic SC" panose="00000500000000000000" pitchFamily="2" charset="-79"/>
                        </a:rPr>
                        <a:t>Fly me to the moon! </a:t>
                      </a:r>
                    </a:p>
                    <a:p>
                      <a:pPr algn="ctr"/>
                      <a:r>
                        <a:rPr lang="en-US" sz="1050" dirty="0">
                          <a:solidFill>
                            <a:schemeClr val="tx1"/>
                          </a:solidFill>
                          <a:latin typeface="+mn-lt"/>
                          <a:cs typeface="Amatic SC" panose="00000500000000000000" pitchFamily="2" charset="-79"/>
                        </a:rPr>
                        <a:t>Vehicles past and Present </a:t>
                      </a:r>
                    </a:p>
                    <a:p>
                      <a:pPr algn="ctr"/>
                      <a:r>
                        <a:rPr lang="en-US" sz="1050" dirty="0">
                          <a:solidFill>
                            <a:schemeClr val="tx1"/>
                          </a:solidFill>
                          <a:latin typeface="+mn-lt"/>
                          <a:cs typeface="Amatic SC" panose="00000500000000000000" pitchFamily="2" charset="-79"/>
                        </a:rPr>
                        <a:t>Design your own transport! </a:t>
                      </a:r>
                    </a:p>
                    <a:p>
                      <a:pPr algn="ctr"/>
                      <a:r>
                        <a:rPr lang="en-US" sz="1050" dirty="0">
                          <a:solidFill>
                            <a:schemeClr val="tx1"/>
                          </a:solidFill>
                          <a:latin typeface="+mn-lt"/>
                          <a:cs typeface="Amatic SC" panose="00000500000000000000" pitchFamily="2" charset="-79"/>
                        </a:rPr>
                        <a:t>Who was Neil Armstrong?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Fun at the Seaside!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Off on holiday / clothes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Send me a postcard! </a:t>
                      </a:r>
                    </a:p>
                    <a:p>
                      <a:pPr algn="ctr"/>
                      <a:r>
                        <a:rPr lang="en-US" sz="1050" dirty="0">
                          <a:solidFill>
                            <a:schemeClr val="tx1"/>
                          </a:solidFill>
                          <a:latin typeface="+mn-lt"/>
                          <a:cs typeface="Amatic SC" panose="00000500000000000000" pitchFamily="2" charset="-79"/>
                        </a:rPr>
                        <a:t>Marine life  </a:t>
                      </a:r>
                    </a:p>
                    <a:p>
                      <a:pPr algn="ctr"/>
                      <a:r>
                        <a:rPr lang="en-US" sz="1050" dirty="0">
                          <a:solidFill>
                            <a:schemeClr val="tx1"/>
                          </a:solidFill>
                          <a:latin typeface="+mn-lt"/>
                          <a:cs typeface="Amatic SC" panose="00000500000000000000" pitchFamily="2" charset="-79"/>
                        </a:rPr>
                        <a:t>Fossils – Mary Anning </a:t>
                      </a:r>
                    </a:p>
                    <a:p>
                      <a:pPr algn="ctr"/>
                      <a:r>
                        <a:rPr lang="en-US" sz="1050" dirty="0">
                          <a:solidFill>
                            <a:schemeClr val="tx1"/>
                          </a:solidFill>
                          <a:latin typeface="+mn-lt"/>
                          <a:cs typeface="Amatic SC" panose="00000500000000000000" pitchFamily="2" charset="-79"/>
                        </a:rPr>
                        <a:t>Seasides in the past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Compare: Now and then! </a:t>
                      </a:r>
                    </a:p>
                    <a:p>
                      <a:pPr algn="ctr"/>
                      <a:r>
                        <a:rPr lang="en-US" sz="1050" dirty="0">
                          <a:solidFill>
                            <a:schemeClr val="tx1"/>
                          </a:solidFill>
                          <a:latin typeface="+mn-lt"/>
                          <a:cs typeface="Amatic SC" panose="00000500000000000000" pitchFamily="2" charset="-79"/>
                        </a:rPr>
                        <a:t>Seaside art </a:t>
                      </a:r>
                    </a:p>
                    <a:p>
                      <a:pPr algn="ctr"/>
                      <a:endParaRPr lang="en-GB" sz="16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272033691"/>
                  </a:ext>
                </a:extLst>
              </a:tr>
              <a:tr h="1371041">
                <a:tc>
                  <a:txBody>
                    <a:bodyPr/>
                    <a:lstStyle/>
                    <a:p>
                      <a:pPr algn="ctr"/>
                      <a:r>
                        <a:rPr lang="en-US" sz="2400" b="1" dirty="0">
                          <a:latin typeface="Amatic SC" panose="00000500000000000000" pitchFamily="2" charset="-79"/>
                          <a:cs typeface="Amatic SC" panose="00000500000000000000" pitchFamily="2" charset="-79"/>
                        </a:rPr>
                        <a:t>Possible Texts and </a:t>
                      </a:r>
                    </a:p>
                    <a:p>
                      <a:pPr algn="ctr"/>
                      <a:r>
                        <a:rPr lang="en-US" sz="2400" b="1" dirty="0">
                          <a:latin typeface="Amatic SC" panose="00000500000000000000" pitchFamily="2" charset="-79"/>
                          <a:cs typeface="Amatic SC" panose="00000500000000000000" pitchFamily="2" charset="-79"/>
                        </a:rPr>
                        <a:t>‘old favourites’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Owl Babies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Once there were Giants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Stick 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Smartest Giant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Colour Monster</a:t>
                      </a:r>
                    </a:p>
                    <a:p>
                      <a:pPr algn="ctr"/>
                      <a:r>
                        <a:rPr lang="en-US" sz="1050" dirty="0">
                          <a:solidFill>
                            <a:schemeClr val="tx1"/>
                          </a:solidFill>
                          <a:latin typeface="+mn-lt"/>
                          <a:cs typeface="RM Typerighter old" panose="00000400000000000000" pitchFamily="2" charset="-79"/>
                        </a:rPr>
                        <a:t>The Rainbow Fish </a:t>
                      </a:r>
                    </a:p>
                    <a:p>
                      <a:pPr algn="ctr"/>
                      <a:r>
                        <a:rPr lang="en-US" sz="1050" dirty="0">
                          <a:solidFill>
                            <a:schemeClr val="tx1"/>
                          </a:solidFill>
                          <a:latin typeface="+mn-lt"/>
                          <a:cs typeface="RM Typerighter old" panose="00000400000000000000" pitchFamily="2" charset="-79"/>
                        </a:rPr>
                        <a:t>Funny Bones </a:t>
                      </a:r>
                    </a:p>
                    <a:p>
                      <a:pPr algn="ctr"/>
                      <a:r>
                        <a:rPr lang="en-US" sz="1050" dirty="0">
                          <a:solidFill>
                            <a:schemeClr val="tx1"/>
                          </a:solidFill>
                          <a:latin typeface="+mn-lt"/>
                          <a:cs typeface="RM Typerighter old" panose="00000400000000000000" pitchFamily="2" charset="-79"/>
                        </a:rPr>
                        <a:t>The Big Book of Families </a:t>
                      </a:r>
                    </a:p>
                    <a:p>
                      <a:pPr algn="ctr"/>
                      <a:r>
                        <a:rPr lang="en-US" sz="1050" dirty="0">
                          <a:solidFill>
                            <a:schemeClr val="tx1"/>
                          </a:solidFill>
                          <a:latin typeface="+mn-lt"/>
                          <a:cs typeface="RM Typerighter old" panose="00000400000000000000" pitchFamily="2" charset="-79"/>
                        </a:rPr>
                        <a:t>Pete the Cat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Jolly Postman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Goldilocks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Farmer Duck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Hansel &amp; Gretal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Ugly Duckling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Christmas Story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t>Rama and Sita</a:t>
                      </a: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Emperors Egg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Very Hungry Caterpillar </a:t>
                      </a:r>
                    </a:p>
                    <a:p>
                      <a:pPr algn="ctr"/>
                      <a:r>
                        <a:rPr lang="en-GB" sz="1050" dirty="0">
                          <a:solidFill>
                            <a:schemeClr val="tx1"/>
                          </a:solidFill>
                          <a:latin typeface="+mn-lt"/>
                          <a:cs typeface="RM Typerighter old" panose="00000400000000000000" pitchFamily="2" charset="-79"/>
                        </a:rPr>
                        <a:t>Aghh Spider! </a:t>
                      </a:r>
                    </a:p>
                    <a:p>
                      <a:pPr algn="ctr"/>
                      <a:r>
                        <a:rPr lang="en-GB" sz="1050" dirty="0">
                          <a:solidFill>
                            <a:schemeClr val="tx1"/>
                          </a:solidFill>
                          <a:latin typeface="+mn-lt"/>
                          <a:cs typeface="RM Typerighter old" panose="00000400000000000000" pitchFamily="2" charset="-79"/>
                        </a:rPr>
                        <a:t>Tige who came to tea </a:t>
                      </a:r>
                    </a:p>
                    <a:p>
                      <a:pPr algn="ctr"/>
                      <a:r>
                        <a:rPr lang="en-GB" sz="1050" dirty="0">
                          <a:solidFill>
                            <a:schemeClr val="tx1"/>
                          </a:solidFill>
                          <a:latin typeface="+mn-lt"/>
                          <a:cs typeface="RM Typerighter old" panose="00000400000000000000" pitchFamily="2" charset="-79"/>
                        </a:rPr>
                        <a:t>Diary of a wombat</a:t>
                      </a:r>
                    </a:p>
                    <a:p>
                      <a:pPr algn="ctr"/>
                      <a:r>
                        <a:rPr lang="en-GB" sz="1050" dirty="0">
                          <a:solidFill>
                            <a:schemeClr val="tx1"/>
                          </a:solidFill>
                          <a:latin typeface="+mn-lt"/>
                          <a:cs typeface="RM Typerighter old" panose="00000400000000000000" pitchFamily="2" charset="-79"/>
                        </a:rPr>
                        <a:t>Elephant and the Bad Baby</a:t>
                      </a:r>
                    </a:p>
                    <a:p>
                      <a:pPr algn="ctr"/>
                      <a:r>
                        <a:rPr lang="en-GB" sz="1050" dirty="0">
                          <a:solidFill>
                            <a:schemeClr val="tx1"/>
                          </a:solidFill>
                          <a:latin typeface="+mn-lt"/>
                          <a:cs typeface="RM Typerighter old" panose="00000400000000000000" pitchFamily="2" charset="-79"/>
                        </a:rPr>
                        <a:t>Pig in the Pond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Tiny Seed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Oliver’s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Jack and the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One Plastic Bag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Jasper’s Beanstalk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t>Tree, Seasons come and seasons go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t>A stroll through the seasons</a:t>
                      </a: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Snail and the Whale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Way back Home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Naughty Bus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Mr. Gumpy’s Outing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Bob, The Man on the Moon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Beegu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panose="00000400000000000000" pitchFamily="2" charset="-79"/>
                        </a:rPr>
                        <a:t>Oi! Get off my train!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50" dirty="0">
                          <a:solidFill>
                            <a:schemeClr val="tx1"/>
                          </a:solidFill>
                          <a:latin typeface="+mn-lt"/>
                          <a:cs typeface="RM Typerighter old" panose="00000400000000000000" pitchFamily="2" charset="-79"/>
                        </a:rPr>
                        <a:t>Lighthouse Keeper’s Lunch</a:t>
                      </a:r>
                    </a:p>
                    <a:p>
                      <a:pPr algn="ctr"/>
                      <a:r>
                        <a:rPr lang="en-US" sz="1050" dirty="0">
                          <a:solidFill>
                            <a:schemeClr val="tx1"/>
                          </a:solidFill>
                          <a:latin typeface="+mn-lt"/>
                          <a:cs typeface="RM Typerighter old" panose="00000400000000000000" pitchFamily="2" charset="-79"/>
                        </a:rPr>
                        <a:t>Under the Sea Non – Fiction</a:t>
                      </a:r>
                    </a:p>
                    <a:p>
                      <a:pPr algn="ctr"/>
                      <a:r>
                        <a:rPr lang="en-US" sz="1050" dirty="0">
                          <a:solidFill>
                            <a:schemeClr val="tx1"/>
                          </a:solidFill>
                          <a:latin typeface="+mn-lt"/>
                          <a:cs typeface="RM Typerighter old" panose="00000400000000000000" pitchFamily="2" charset="-79"/>
                        </a:rPr>
                        <a:t>P is for Passport</a:t>
                      </a:r>
                    </a:p>
                    <a:p>
                      <a:pPr algn="ctr"/>
                      <a:r>
                        <a:rPr lang="en-US" sz="1050" dirty="0">
                          <a:solidFill>
                            <a:schemeClr val="tx1"/>
                          </a:solidFill>
                          <a:latin typeface="+mn-lt"/>
                          <a:cs typeface="RM Typerighter old" panose="00000400000000000000" pitchFamily="2" charset="-79"/>
                        </a:rPr>
                        <a:t>The Journey </a:t>
                      </a:r>
                    </a:p>
                    <a:p>
                      <a:pPr algn="ctr"/>
                      <a:r>
                        <a:rPr lang="en-US" sz="1050" dirty="0">
                          <a:solidFill>
                            <a:schemeClr val="tx1"/>
                          </a:solidFill>
                          <a:latin typeface="+mn-lt"/>
                          <a:cs typeface="RM Typerighter old" panose="00000400000000000000" pitchFamily="2" charset="-79"/>
                        </a:rPr>
                        <a:t>Zoom </a:t>
                      </a:r>
                    </a:p>
                    <a:p>
                      <a:pPr algn="ctr"/>
                      <a:r>
                        <a:rPr lang="en-US" sz="1050" dirty="0">
                          <a:solidFill>
                            <a:schemeClr val="tx1"/>
                          </a:solidFill>
                          <a:latin typeface="+mn-lt"/>
                          <a:cs typeface="RM Typerighter old" panose="00000400000000000000" pitchFamily="2" charset="-79"/>
                        </a:rPr>
                        <a:t>Passport to Paris </a:t>
                      </a:r>
                    </a:p>
                    <a:p>
                      <a:pPr algn="ctr"/>
                      <a:r>
                        <a:rPr lang="en-US" sz="1050" dirty="0">
                          <a:solidFill>
                            <a:schemeClr val="tx1"/>
                          </a:solidFill>
                          <a:latin typeface="+mn-lt"/>
                          <a:cs typeface="RM Typerighter old" panose="00000400000000000000" pitchFamily="2" charset="-79"/>
                        </a:rPr>
                        <a:t>World Atlases </a:t>
                      </a:r>
                    </a:p>
                    <a:p>
                      <a:pPr algn="ctr"/>
                      <a:r>
                        <a:rPr lang="en-US" sz="1050" dirty="0" err="1">
                          <a:solidFill>
                            <a:schemeClr val="tx1"/>
                          </a:solidFill>
                          <a:latin typeface="+mn-lt"/>
                          <a:cs typeface="RM Typerighter old" panose="00000400000000000000" pitchFamily="2" charset="-79"/>
                        </a:rPr>
                        <a:t>Tiddler</a:t>
                      </a:r>
                      <a:r>
                        <a:rPr lang="en-US" sz="1050" dirty="0">
                          <a:solidFill>
                            <a:schemeClr val="tx1"/>
                          </a:solidFill>
                          <a:latin typeface="+mn-lt"/>
                          <a:cs typeface="RM Typerighter old" panose="00000400000000000000" pitchFamily="2" charset="-79"/>
                        </a:rPr>
                        <a:t>  </a:t>
                      </a:r>
                      <a:endParaRPr lang="en-GB"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507345316"/>
                  </a:ext>
                </a:extLst>
              </a:tr>
              <a:tr h="1245256">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chemeClr val="tx1"/>
                          </a:solidFill>
                          <a:latin typeface="Amatic SC" panose="00000500000000000000" pitchFamily="2" charset="-79"/>
                          <a:cs typeface="Amatic SC" panose="00000500000000000000" pitchFamily="2" charset="-79"/>
                        </a:rPr>
                        <a:t>Enrichment Weeks </a:t>
                      </a:r>
                      <a:endParaRPr lang="en-GB" sz="20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1050" dirty="0">
                          <a:solidFill>
                            <a:schemeClr val="tx1"/>
                          </a:solidFill>
                          <a:latin typeface="+mn-lt"/>
                          <a:cs typeface="Amatic SC" panose="00000500000000000000" pitchFamily="2" charset="-79"/>
                        </a:rPr>
                        <a:t>Autumn Trail </a:t>
                      </a:r>
                    </a:p>
                    <a:p>
                      <a:pPr algn="ctr"/>
                      <a:r>
                        <a:rPr lang="en-US" sz="1050" dirty="0">
                          <a:solidFill>
                            <a:schemeClr val="tx1"/>
                          </a:solidFill>
                          <a:latin typeface="+mn-lt"/>
                          <a:cs typeface="Amatic SC" panose="00000500000000000000" pitchFamily="2" charset="-79"/>
                        </a:rPr>
                        <a:t>Remembrance Day </a:t>
                      </a:r>
                    </a:p>
                    <a:p>
                      <a:pPr algn="ctr"/>
                      <a:r>
                        <a:rPr lang="en-US" sz="1050" dirty="0">
                          <a:solidFill>
                            <a:schemeClr val="tx1"/>
                          </a:solidFill>
                          <a:latin typeface="+mn-lt"/>
                          <a:cs typeface="Amatic SC" panose="00000500000000000000" pitchFamily="2" charset="-79"/>
                        </a:rPr>
                        <a:t>Nurse / Firefighter visit </a:t>
                      </a:r>
                    </a:p>
                    <a:p>
                      <a:pPr algn="ctr"/>
                      <a:r>
                        <a:rPr lang="en-US" sz="1050" dirty="0">
                          <a:solidFill>
                            <a:schemeClr val="tx1"/>
                          </a:solidFill>
                          <a:latin typeface="+mn-lt"/>
                          <a:cs typeface="Amatic SC" panose="00000500000000000000" pitchFamily="2" charset="-79"/>
                        </a:rPr>
                        <a:t>Harvest Time </a:t>
                      </a:r>
                    </a:p>
                    <a:p>
                      <a:pPr algn="ctr"/>
                      <a:r>
                        <a:rPr lang="en-US" sz="1050" dirty="0">
                          <a:solidFill>
                            <a:schemeClr val="tx1"/>
                          </a:solidFill>
                          <a:latin typeface="+mn-lt"/>
                          <a:cs typeface="Amatic SC" panose="00000500000000000000" pitchFamily="2" charset="-79"/>
                        </a:rPr>
                        <a:t>Birthdays</a:t>
                      </a:r>
                    </a:p>
                    <a:p>
                      <a:pPr algn="ctr"/>
                      <a:r>
                        <a:rPr lang="en-US" sz="1050" dirty="0">
                          <a:solidFill>
                            <a:schemeClr val="tx1"/>
                          </a:solidFill>
                          <a:latin typeface="+mn-lt"/>
                          <a:cs typeface="Amatic SC" panose="00000500000000000000" pitchFamily="2" charset="-79"/>
                        </a:rPr>
                        <a:t>Favourite Songs </a:t>
                      </a:r>
                    </a:p>
                    <a:p>
                      <a:pPr algn="ctr"/>
                      <a:r>
                        <a:rPr lang="en-US" sz="1050" dirty="0">
                          <a:solidFill>
                            <a:schemeClr val="tx1"/>
                          </a:solidFill>
                          <a:latin typeface="+mn-lt"/>
                          <a:cs typeface="Amatic SC" panose="00000500000000000000" pitchFamily="2" charset="-79"/>
                        </a:rPr>
                        <a:t>Talent show </a:t>
                      </a:r>
                    </a:p>
                    <a:p>
                      <a:pPr algn="ctr"/>
                      <a:r>
                        <a:rPr lang="en-US" sz="1050" dirty="0">
                          <a:solidFill>
                            <a:schemeClr val="tx1"/>
                          </a:solidFill>
                          <a:latin typeface="+mn-lt"/>
                          <a:cs typeface="Amatic SC" panose="00000500000000000000" pitchFamily="2" charset="-79"/>
                        </a:rPr>
                        <a:t>Roald Dahl Day </a:t>
                      </a:r>
                    </a:p>
                    <a:p>
                      <a:pPr algn="ctr"/>
                      <a:r>
                        <a:rPr lang="en-US" sz="1050" dirty="0">
                          <a:solidFill>
                            <a:schemeClr val="tx1"/>
                          </a:solidFill>
                          <a:latin typeface="+mn-lt"/>
                          <a:cs typeface="Amatic SC" panose="00000500000000000000" pitchFamily="2" charset="-79"/>
                        </a:rPr>
                        <a:t>Halloween </a:t>
                      </a:r>
                    </a:p>
                    <a:p>
                      <a:pPr algn="ctr"/>
                      <a:r>
                        <a:rPr lang="en-US" sz="1050" dirty="0">
                          <a:solidFill>
                            <a:schemeClr val="tx1"/>
                          </a:solidFill>
                          <a:latin typeface="+mn-lt"/>
                          <a:cs typeface="Amatic SC" panose="00000500000000000000" pitchFamily="2" charset="-79"/>
                        </a:rPr>
                        <a:t>What do I want to be when I grow up? Video for parents.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Hannukah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Black History Month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Road Safety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World Space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Anti- Bullying Week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1050" dirty="0">
                          <a:solidFill>
                            <a:schemeClr val="tx1"/>
                          </a:solidFill>
                          <a:latin typeface="+mn-lt"/>
                          <a:cs typeface="Amatic SC" panose="00000500000000000000" pitchFamily="2" charset="-79"/>
                        </a:rPr>
                        <a:t>Zoo Lab visit </a:t>
                      </a:r>
                    </a:p>
                    <a:p>
                      <a:pPr algn="ctr"/>
                      <a:r>
                        <a:rPr lang="en-US" sz="1050" dirty="0">
                          <a:solidFill>
                            <a:schemeClr val="tx1"/>
                          </a:solidFill>
                          <a:latin typeface="+mn-lt"/>
                          <a:cs typeface="Amatic SC" panose="00000500000000000000" pitchFamily="2" charset="-79"/>
                        </a:rPr>
                        <a:t>Chinese New Year </a:t>
                      </a:r>
                    </a:p>
                    <a:p>
                      <a:pPr algn="ctr"/>
                      <a:r>
                        <a:rPr lang="en-US" sz="1050" dirty="0">
                          <a:solidFill>
                            <a:schemeClr val="tx1"/>
                          </a:solidFill>
                          <a:latin typeface="+mn-lt"/>
                          <a:cs typeface="Amatic SC" panose="00000500000000000000" pitchFamily="2" charset="-79"/>
                        </a:rPr>
                        <a:t>LENT</a:t>
                      </a:r>
                    </a:p>
                    <a:p>
                      <a:pPr algn="ctr"/>
                      <a:r>
                        <a:rPr lang="en-US" sz="1050" dirty="0">
                          <a:solidFill>
                            <a:schemeClr val="tx1"/>
                          </a:solidFill>
                          <a:latin typeface="+mn-lt"/>
                          <a:cs typeface="Amatic SC" panose="00000500000000000000" pitchFamily="2" charset="-79"/>
                        </a:rPr>
                        <a:t>Story Telling Week </a:t>
                      </a:r>
                    </a:p>
                    <a:p>
                      <a:pPr algn="ctr"/>
                      <a:r>
                        <a:rPr lang="en-US" sz="1050" dirty="0">
                          <a:solidFill>
                            <a:schemeClr val="tx1"/>
                          </a:solidFill>
                          <a:latin typeface="+mn-lt"/>
                          <a:cs typeface="Amatic SC" panose="00000500000000000000" pitchFamily="2" charset="-79"/>
                        </a:rPr>
                        <a:t>Random Acts of Kindness Week </a:t>
                      </a:r>
                    </a:p>
                    <a:p>
                      <a:pPr algn="ctr"/>
                      <a:r>
                        <a:rPr lang="en-US" sz="1050" dirty="0">
                          <a:solidFill>
                            <a:schemeClr val="tx1"/>
                          </a:solidFill>
                          <a:latin typeface="+mn-lt"/>
                          <a:cs typeface="Amatic SC" panose="00000500000000000000" pitchFamily="2" charset="-79"/>
                        </a:rPr>
                        <a:t>Valentine’s Day</a:t>
                      </a:r>
                    </a:p>
                    <a:p>
                      <a:pPr algn="ctr"/>
                      <a:r>
                        <a:rPr lang="en-US" sz="1050" dirty="0">
                          <a:solidFill>
                            <a:schemeClr val="tx1"/>
                          </a:solidFill>
                          <a:latin typeface="+mn-lt"/>
                          <a:cs typeface="Amatic SC" panose="00000500000000000000" pitchFamily="2" charset="-79"/>
                        </a:rPr>
                        <a:t>Internet Safety Day </a:t>
                      </a:r>
                    </a:p>
                    <a:p>
                      <a:pPr algn="ctr"/>
                      <a:r>
                        <a:rPr lang="en-US" sz="1050" dirty="0">
                          <a:solidFill>
                            <a:schemeClr val="tx1"/>
                          </a:solidFill>
                          <a:latin typeface="+mn-lt"/>
                          <a:cs typeface="Amatic SC" panose="00000500000000000000" pitchFamily="2" charset="-79"/>
                        </a:rPr>
                        <a:t>Animal Art week</a:t>
                      </a:r>
                    </a:p>
                    <a:p>
                      <a:pPr algn="ctr"/>
                      <a:r>
                        <a:rPr lang="en-US" sz="1050" dirty="0">
                          <a:solidFill>
                            <a:schemeClr val="tx1"/>
                          </a:solidFill>
                          <a:latin typeface="+mn-lt"/>
                          <a:cs typeface="Amatic SC" panose="00000500000000000000" pitchFamily="2" charset="-79"/>
                        </a:rPr>
                        <a:t>Let’s go on Safari -  An animal a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Walk to the park / Picnic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Planting seeds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Weather Forecast videos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Nature Scavenger Hunt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Vincent Van Gogh Study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Queen’s Birthday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Eater Egg Hunt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Post a letter</a:t>
                      </a:r>
                    </a:p>
                    <a:p>
                      <a:pPr algn="ctr"/>
                      <a:r>
                        <a:rPr lang="en-US" sz="1050" dirty="0">
                          <a:solidFill>
                            <a:schemeClr val="tx1"/>
                          </a:solidFill>
                          <a:latin typeface="+mn-lt"/>
                          <a:cs typeface="Amatic SC" panose="00000500000000000000" pitchFamily="2" charset="-79"/>
                        </a:rPr>
                        <a:t>Food tasting – different cultures  </a:t>
                      </a:r>
                    </a:p>
                    <a:p>
                      <a:pPr algn="ctr"/>
                      <a:r>
                        <a:rPr lang="en-US" sz="1050" dirty="0">
                          <a:solidFill>
                            <a:schemeClr val="tx1"/>
                          </a:solidFill>
                          <a:latin typeface="+mn-lt"/>
                          <a:cs typeface="Amatic SC" panose="00000500000000000000" pitchFamily="2" charset="-79"/>
                        </a:rPr>
                        <a:t>Map work  - Find the Treasure </a:t>
                      </a:r>
                    </a:p>
                    <a:p>
                      <a:pPr algn="ctr"/>
                      <a:r>
                        <a:rPr lang="en-US" sz="1050" dirty="0">
                          <a:solidFill>
                            <a:schemeClr val="tx1"/>
                          </a:solidFill>
                          <a:latin typeface="+mn-lt"/>
                          <a:cs typeface="Amatic SC" panose="00000500000000000000" pitchFamily="2" charset="-79"/>
                        </a:rPr>
                        <a:t>Start of Ramadan </a:t>
                      </a:r>
                    </a:p>
                    <a:p>
                      <a:pPr algn="ctr"/>
                      <a:r>
                        <a:rPr lang="en-US" sz="1050" dirty="0">
                          <a:solidFill>
                            <a:schemeClr val="tx1"/>
                          </a:solidFill>
                          <a:latin typeface="+mn-lt"/>
                          <a:cs typeface="Amatic SC" panose="00000500000000000000" pitchFamily="2" charset="-79"/>
                        </a:rPr>
                        <a:t>Eid</a:t>
                      </a:r>
                    </a:p>
                    <a:p>
                      <a:pPr algn="ctr"/>
                      <a:r>
                        <a:rPr lang="en-US" sz="1050" dirty="0">
                          <a:solidFill>
                            <a:schemeClr val="tx1"/>
                          </a:solidFill>
                          <a:latin typeface="+mn-lt"/>
                          <a:cs typeface="Amatic SC" panose="00000500000000000000" pitchFamily="2" charset="-79"/>
                        </a:rPr>
                        <a:t>D-Day </a:t>
                      </a:r>
                    </a:p>
                    <a:p>
                      <a:pPr algn="ctr"/>
                      <a:r>
                        <a:rPr lang="en-US" sz="1050" dirty="0">
                          <a:solidFill>
                            <a:schemeClr val="tx1"/>
                          </a:solidFill>
                          <a:latin typeface="+mn-lt"/>
                          <a:cs typeface="Amatic SC" panose="00000500000000000000" pitchFamily="2" charset="-79"/>
                        </a:rPr>
                        <a:t>Let’s fly - Role play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050" dirty="0">
                          <a:solidFill>
                            <a:schemeClr val="tx1"/>
                          </a:solidFill>
                          <a:latin typeface="+mn-lt"/>
                          <a:cs typeface="Amatic SC" panose="00000500000000000000" pitchFamily="2" charset="-79"/>
                        </a:rPr>
                        <a:t>Visit to the beach </a:t>
                      </a:r>
                    </a:p>
                    <a:p>
                      <a:pPr algn="ctr"/>
                      <a:r>
                        <a:rPr lang="en-US" sz="1050" dirty="0">
                          <a:solidFill>
                            <a:schemeClr val="tx1"/>
                          </a:solidFill>
                          <a:latin typeface="+mn-lt"/>
                          <a:cs typeface="Amatic SC" panose="00000500000000000000" pitchFamily="2" charset="-79"/>
                        </a:rPr>
                        <a:t>Under the Sea – singing songs and sea shanties</a:t>
                      </a:r>
                    </a:p>
                    <a:p>
                      <a:pPr algn="ctr"/>
                      <a:r>
                        <a:rPr lang="en-US" sz="1050" dirty="0">
                          <a:solidFill>
                            <a:schemeClr val="tx1"/>
                          </a:solidFill>
                          <a:latin typeface="+mn-lt"/>
                          <a:cs typeface="Amatic SC" panose="00000500000000000000" pitchFamily="2" charset="-79"/>
                        </a:rPr>
                        <a:t>Fossil hunting </a:t>
                      </a:r>
                    </a:p>
                    <a:p>
                      <a:pPr algn="ctr"/>
                      <a:r>
                        <a:rPr lang="en-US" sz="1050" dirty="0">
                          <a:solidFill>
                            <a:schemeClr val="tx1"/>
                          </a:solidFill>
                          <a:latin typeface="+mn-lt"/>
                          <a:cs typeface="Amatic SC" panose="00000500000000000000" pitchFamily="2" charset="-79"/>
                        </a:rPr>
                        <a:t>Father’s Day </a:t>
                      </a:r>
                    </a:p>
                    <a:p>
                      <a:pPr algn="ctr"/>
                      <a:r>
                        <a:rPr lang="en-US" sz="1050" dirty="0">
                          <a:solidFill>
                            <a:schemeClr val="tx1"/>
                          </a:solidFill>
                          <a:latin typeface="+mn-lt"/>
                          <a:cs typeface="Amatic SC" panose="00000500000000000000" pitchFamily="2" charset="-79"/>
                        </a:rPr>
                        <a:t>Heathy Eating Week </a:t>
                      </a:r>
                    </a:p>
                    <a:p>
                      <a:pPr algn="ctr"/>
                      <a:r>
                        <a:rPr lang="en-US" sz="1050" dirty="0">
                          <a:solidFill>
                            <a:schemeClr val="tx1"/>
                          </a:solidFill>
                          <a:latin typeface="+mn-lt"/>
                          <a:cs typeface="Amatic SC" panose="00000500000000000000" pitchFamily="2" charset="-79"/>
                        </a:rPr>
                        <a:t>World Environment Day </a:t>
                      </a:r>
                    </a:p>
                    <a:p>
                      <a:pPr algn="ctr"/>
                      <a:r>
                        <a:rPr lang="en-US" sz="1050" dirty="0">
                          <a:solidFill>
                            <a:schemeClr val="tx1"/>
                          </a:solidFill>
                          <a:latin typeface="+mn-lt"/>
                          <a:cs typeface="Amatic SC" panose="00000500000000000000" pitchFamily="2" charset="-79"/>
                        </a:rPr>
                        <a:t>Anniversary of the NHS</a:t>
                      </a:r>
                    </a:p>
                    <a:p>
                      <a:pPr algn="ctr"/>
                      <a:r>
                        <a:rPr lang="en-US" sz="1050" dirty="0">
                          <a:solidFill>
                            <a:schemeClr val="tx1"/>
                          </a:solidFill>
                          <a:latin typeface="+mn-lt"/>
                          <a:cs typeface="Amatic SC" panose="00000500000000000000" pitchFamily="2" charset="-79"/>
                        </a:rPr>
                        <a:t>Pirate Day </a:t>
                      </a:r>
                    </a:p>
                    <a:p>
                      <a:pPr algn="ctr"/>
                      <a:r>
                        <a:rPr lang="en-US" sz="1050" dirty="0">
                          <a:solidFill>
                            <a:schemeClr val="tx1"/>
                          </a:solidFill>
                          <a:latin typeface="+mn-lt"/>
                          <a:cs typeface="Amatic SC" panose="00000500000000000000" pitchFamily="2" charset="-79"/>
                        </a:rPr>
                        <a:t>Ice – Cream at the park</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6860" y="581002"/>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95584">
            <a:off x="3409807" y="288442"/>
            <a:ext cx="536918" cy="536918"/>
          </a:xfrm>
          <a:prstGeom prst="rect">
            <a:avLst/>
          </a:prstGeom>
        </p:spPr>
      </p:pic>
      <p:pic>
        <p:nvPicPr>
          <p:cNvPr id="12" name="Picture 11">
            <a:extLst>
              <a:ext uri="{FF2B5EF4-FFF2-40B4-BE49-F238E27FC236}">
                <a16:creationId xmlns:a16="http://schemas.microsoft.com/office/drawing/2014/main" id="{05BDFB97-D597-487C-BC35-5D6584AEA15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562501">
            <a:off x="5276303" y="565292"/>
            <a:ext cx="505803" cy="505803"/>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755735">
            <a:off x="6869874" y="545577"/>
            <a:ext cx="789373" cy="789373"/>
          </a:xfrm>
          <a:prstGeom prst="rect">
            <a:avLst/>
          </a:prstGeom>
        </p:spPr>
      </p:pic>
      <p:pic>
        <p:nvPicPr>
          <p:cNvPr id="16" name="Picture 15">
            <a:extLst>
              <a:ext uri="{FF2B5EF4-FFF2-40B4-BE49-F238E27FC236}">
                <a16:creationId xmlns:a16="http://schemas.microsoft.com/office/drawing/2014/main" id="{695ED8A0-982D-45FC-BC62-B83A30D483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46721">
            <a:off x="8486760" y="500015"/>
            <a:ext cx="582151" cy="582151"/>
          </a:xfrm>
          <a:prstGeom prst="rect">
            <a:avLst/>
          </a:prstGeom>
        </p:spPr>
      </p:pic>
      <p:pic>
        <p:nvPicPr>
          <p:cNvPr id="18" name="Picture 17">
            <a:extLst>
              <a:ext uri="{FF2B5EF4-FFF2-40B4-BE49-F238E27FC236}">
                <a16:creationId xmlns:a16="http://schemas.microsoft.com/office/drawing/2014/main" id="{75C191AE-71E1-4878-9BF1-F901798883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931948">
            <a:off x="10001380" y="212009"/>
            <a:ext cx="816746" cy="816746"/>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06014109"/>
              </p:ext>
            </p:extLst>
          </p:nvPr>
        </p:nvGraphicFramePr>
        <p:xfrm>
          <a:off x="197738" y="719663"/>
          <a:ext cx="11796523" cy="5451323"/>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Autumn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latin typeface="Amatic SC" panose="00000500000000000000" pitchFamily="2" charset="-79"/>
                          <a:cs typeface="Amatic SC" panose="00000500000000000000" pitchFamily="2" charset="-79"/>
                        </a:rPr>
                        <a:t>Autumn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gridSpan="2">
                  <a:txBody>
                    <a:bodyPr/>
                    <a:lstStyle/>
                    <a:p>
                      <a:pPr algn="ctr"/>
                      <a:r>
                        <a:rPr lang="en-US" sz="2800" b="1" dirty="0">
                          <a:solidFill>
                            <a:schemeClr val="tx1"/>
                          </a:solidFill>
                          <a:latin typeface="Amatic SC" panose="00000500000000000000" pitchFamily="2" charset="-79"/>
                          <a:cs typeface="Amatic SC" panose="00000500000000000000" pitchFamily="2" charset="-79"/>
                        </a:rPr>
                        <a:t>Spring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b="1" dirty="0">
                          <a:solidFill>
                            <a:schemeClr val="tx1"/>
                          </a:solidFill>
                          <a:latin typeface="Amatic SC" panose="00000500000000000000" pitchFamily="2" charset="-79"/>
                          <a:cs typeface="Amatic SC" panose="00000500000000000000" pitchFamily="2" charset="-79"/>
                        </a:rPr>
                        <a:t>Spring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b="1" dirty="0">
                          <a:solidFill>
                            <a:schemeClr val="tx1"/>
                          </a:solidFill>
                          <a:latin typeface="Amatic SC" panose="00000500000000000000" pitchFamily="2" charset="-79"/>
                          <a:cs typeface="Amatic SC" panose="00000500000000000000" pitchFamily="2" charset="-79"/>
                        </a:rPr>
                        <a:t>Summer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gridSpan="2">
                  <a:txBody>
                    <a:bodyPr/>
                    <a:lstStyle/>
                    <a:p>
                      <a:pPr algn="ctr"/>
                      <a:r>
                        <a:rPr lang="en-US" sz="2800" b="1" dirty="0">
                          <a:solidFill>
                            <a:schemeClr val="tx1"/>
                          </a:solidFill>
                          <a:latin typeface="Amatic SC" panose="00000500000000000000" pitchFamily="2" charset="-79"/>
                          <a:cs typeface="Amatic SC" panose="00000500000000000000" pitchFamily="2" charset="-79"/>
                        </a:rPr>
                        <a:t>Summer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latin typeface="Amatic SC" panose="00000500000000000000" pitchFamily="2" charset="-79"/>
                          <a:cs typeface="Amatic SC" panose="00000500000000000000" pitchFamily="2" charset="-79"/>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gridSpan="2">
                  <a:txBody>
                    <a:bodyPr/>
                    <a:lstStyle/>
                    <a:p>
                      <a:pPr algn="ctr"/>
                      <a:r>
                        <a:rPr lang="en-US" sz="2000" b="1" dirty="0">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b="1" dirty="0">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2272033691"/>
                  </a:ext>
                </a:extLst>
              </a:tr>
              <a:tr h="4221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1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Children experience a language rich environment where time is taken to listen and talk. Children’s interests are talked about and valued, adults scaffold and model language. Children are read to and given opportunity to explore new words. They are given opportunity to acquire the skills to articulate their thoughts and feelings. They are supported through a curriculum which places high value upon communication and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t>Whole EYFS Focus – C&amp;L is developed throughout the year through high quality interactions, daily group discussions, sharing circles, PSHE times,  stories, singing, speech and language interventions, Pie Corbett T4W actions, EYFS productions,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Familiar Print</a:t>
                      </a:r>
                    </a:p>
                    <a:p>
                      <a:pPr algn="ctr"/>
                      <a:r>
                        <a:rPr lang="en-US" sz="1100" b="0" dirty="0">
                          <a:solidFill>
                            <a:schemeClr val="tx1"/>
                          </a:solidFill>
                          <a:latin typeface="+mn-lt"/>
                          <a:cs typeface="Amatic SC" panose="00000500000000000000" pitchFamily="2" charset="-79"/>
                        </a:rPr>
                        <a:t>Sharing facts about 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latin typeface="+mn-lt"/>
                          <a:cs typeface="Amatic SC" panose="00000500000000000000" pitchFamily="2" charset="-79"/>
                        </a:rPr>
                        <a:t>Mood Monsters Shared stories </a:t>
                      </a:r>
                    </a:p>
                    <a:p>
                      <a:pPr algn="ctr"/>
                      <a:r>
                        <a:rPr lang="en-US" sz="1100" b="0" dirty="0">
                          <a:solidFill>
                            <a:schemeClr val="tx1"/>
                          </a:solidFill>
                          <a:latin typeface="+mn-lt"/>
                          <a:cs typeface="Amatic SC" panose="00000500000000000000" pitchFamily="2" charset="-79"/>
                        </a:rPr>
                        <a:t>All about me! </a:t>
                      </a:r>
                    </a:p>
                    <a:p>
                      <a:pPr algn="ctr"/>
                      <a:r>
                        <a:rPr lang="en-US" sz="1100" dirty="0"/>
                        <a:t>Model talk routines through the day. For example, arriving in school: “Good morning, how are you?”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a story! </a:t>
                      </a:r>
                    </a:p>
                    <a:p>
                      <a:pPr algn="ctr"/>
                      <a:r>
                        <a:rPr lang="en-US" sz="1100" b="0" dirty="0">
                          <a:solidFill>
                            <a:schemeClr val="tx1"/>
                          </a:solidFill>
                          <a:latin typeface="+mn-lt"/>
                          <a:cs typeface="Amatic SC" panose="00000500000000000000" pitchFamily="2" charset="-79"/>
                        </a:rPr>
                        <a:t>Settling in activities</a:t>
                      </a:r>
                    </a:p>
                    <a:p>
                      <a:pPr algn="ctr"/>
                      <a:r>
                        <a:rPr lang="en-US" sz="1100" b="0" dirty="0">
                          <a:solidFill>
                            <a:schemeClr val="tx1"/>
                          </a:solidFill>
                          <a:latin typeface="+mn-lt"/>
                          <a:cs typeface="Amatic SC" panose="00000500000000000000" pitchFamily="2" charset="-79"/>
                        </a:rPr>
                        <a:t>Develop vocabulary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latin typeface="+mn-lt"/>
                          <a:cs typeface="Amatic SC" panose="00000500000000000000" pitchFamily="2" charset="-79"/>
                        </a:rPr>
                        <a:t>Tell me a story - retelling stories</a:t>
                      </a:r>
                    </a:p>
                    <a:p>
                      <a:pPr algn="ctr"/>
                      <a:r>
                        <a:rPr lang="en-US" sz="1100" b="0" dirty="0">
                          <a:solidFill>
                            <a:schemeClr val="tx1"/>
                          </a:solidFill>
                          <a:latin typeface="+mn-lt"/>
                          <a:cs typeface="Amatic SC" panose="00000500000000000000" pitchFamily="2" charset="-79"/>
                        </a:rPr>
                        <a:t>Story language </a:t>
                      </a:r>
                    </a:p>
                    <a:p>
                      <a:pPr algn="ctr"/>
                      <a:r>
                        <a:rPr lang="en-US" sz="1100" b="0" dirty="0">
                          <a:solidFill>
                            <a:schemeClr val="tx1"/>
                          </a:solidFill>
                          <a:latin typeface="+mn-lt"/>
                          <a:cs typeface="Amatic SC" panose="00000500000000000000" pitchFamily="2" charset="-79"/>
                        </a:rPr>
                        <a:t>Word hunts</a:t>
                      </a:r>
                    </a:p>
                    <a:p>
                      <a:pPr algn="ctr"/>
                      <a:r>
                        <a:rPr lang="en-US" sz="1100" b="0" dirty="0">
                          <a:solidFill>
                            <a:schemeClr val="tx1"/>
                          </a:solidFill>
                          <a:latin typeface="+mn-lt"/>
                          <a:cs typeface="Amatic SC" panose="00000500000000000000" pitchFamily="2" charset="-79"/>
                        </a:rPr>
                        <a:t>Listening and responding to stories</a:t>
                      </a:r>
                    </a:p>
                    <a:p>
                      <a:pPr algn="ctr"/>
                      <a:r>
                        <a:rPr lang="en-US" sz="1100" b="0" dirty="0">
                          <a:solidFill>
                            <a:schemeClr val="tx1"/>
                          </a:solidFill>
                          <a:latin typeface="+mn-lt"/>
                          <a:cs typeface="Amatic SC" panose="00000500000000000000" pitchFamily="2" charset="-79"/>
                        </a:rPr>
                        <a:t>Following instructions  </a:t>
                      </a:r>
                    </a:p>
                    <a:p>
                      <a:pPr algn="ctr"/>
                      <a:r>
                        <a:rPr lang="en-US" sz="1100" b="0" dirty="0">
                          <a:solidFill>
                            <a:schemeClr val="tx1"/>
                          </a:solidFill>
                          <a:latin typeface="+mn-lt"/>
                          <a:cs typeface="Amatic SC" panose="00000500000000000000" pitchFamily="2" charset="-79"/>
                        </a:rPr>
                        <a:t>Takes part in discussion </a:t>
                      </a:r>
                    </a:p>
                    <a:p>
                      <a:pPr algn="ctr"/>
                      <a:r>
                        <a:rPr lang="en-US" sz="1100" dirty="0"/>
                        <a:t>Understand how to listen carefully and why listening is important.</a:t>
                      </a:r>
                    </a:p>
                    <a:p>
                      <a:pPr algn="ctr"/>
                      <a:r>
                        <a:rPr lang="en-US" sz="1100" dirty="0"/>
                        <a:t>Use new vocabulary through the day.</a:t>
                      </a:r>
                    </a:p>
                    <a:p>
                      <a:pPr algn="ctr"/>
                      <a:r>
                        <a:rPr lang="en-US" sz="1100" dirty="0"/>
                        <a:t>Choose books that will develop their vocabulary.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Discovering Passions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b="0" dirty="0">
                          <a:solidFill>
                            <a:schemeClr val="tx1"/>
                          </a:solidFill>
                          <a:latin typeface="+mn-lt"/>
                          <a:cs typeface="Amatic SC" panose="00000500000000000000" pitchFamily="2" charset="-79"/>
                        </a:rPr>
                        <a:t>Story invention – talk it!</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p>
                    <a:p>
                      <a:pPr algn="ctr"/>
                      <a:r>
                        <a:rPr lang="en-US" sz="1100" b="0" dirty="0">
                          <a:solidFill>
                            <a:schemeClr val="tx1"/>
                          </a:solidFill>
                          <a:latin typeface="+mn-lt"/>
                          <a:cs typeface="Amatic SC" panose="00000500000000000000" pitchFamily="2" charset="-79"/>
                        </a:rPr>
                        <a:t>Helicopter stories.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picture cue cards to talk about an object: “What colour is it? Where would you find it? </a:t>
                      </a:r>
                    </a:p>
                    <a:p>
                      <a:pPr algn="ctr"/>
                      <a:r>
                        <a:rPr lang="en-US" sz="1100" b="0" dirty="0">
                          <a:solidFill>
                            <a:schemeClr val="tx1"/>
                          </a:solidFill>
                          <a:latin typeface="+mn-lt"/>
                          <a:cs typeface="Amatic SC" panose="00000500000000000000" pitchFamily="2" charset="-79"/>
                        </a:rPr>
                        <a:t>Sustained focus when listening to a story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What happened? </a:t>
                      </a:r>
                    </a:p>
                    <a:p>
                      <a:pPr algn="ctr"/>
                      <a:r>
                        <a:rPr lang="en-US" sz="1100" b="0" dirty="0">
                          <a:solidFill>
                            <a:schemeClr val="tx1"/>
                          </a:solidFill>
                          <a:latin typeface="+mn-lt"/>
                          <a:cs typeface="Amatic SC" panose="00000500000000000000" pitchFamily="2" charset="-79"/>
                        </a:rPr>
                        <a:t>Settling in activities </a:t>
                      </a:r>
                    </a:p>
                    <a:p>
                      <a:pPr algn="ctr"/>
                      <a:r>
                        <a:rPr lang="en-US" sz="1100" b="0" dirty="0">
                          <a:solidFill>
                            <a:schemeClr val="tx1"/>
                          </a:solidFill>
                          <a:latin typeface="+mn-lt"/>
                          <a:cs typeface="Amatic SC" panose="00000500000000000000" pitchFamily="2" charset="-79"/>
                        </a:rPr>
                        <a:t>Discovering Passions </a:t>
                      </a:r>
                    </a:p>
                    <a:p>
                      <a:pPr algn="ct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panose="00000500000000000000" pitchFamily="2" charset="-79"/>
                      </a:endParaRPr>
                    </a:p>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a:solidFill>
                            <a:schemeClr val="tx1"/>
                          </a:solidFill>
                          <a:latin typeface="+mn-lt"/>
                          <a:cs typeface="Amatic SC" panose="00000500000000000000" pitchFamily="2" charset="-79"/>
                        </a:rPr>
                        <a:t>Show and tell </a:t>
                      </a:r>
                    </a:p>
                    <a:p>
                      <a:pPr algn="ctr"/>
                      <a:r>
                        <a:rPr lang="en-US" sz="1100" b="0" dirty="0">
                          <a:solidFill>
                            <a:schemeClr val="tx1"/>
                          </a:solidFill>
                          <a:latin typeface="+mn-lt"/>
                          <a:cs typeface="Amatic SC" panose="00000500000000000000" pitchFamily="2" charset="-79"/>
                        </a:rPr>
                        <a:t>Weekend news </a:t>
                      </a:r>
                    </a:p>
                    <a:p>
                      <a:pPr algn="ctr"/>
                      <a:r>
                        <a:rPr lang="en-US" sz="1100" b="0" dirty="0">
                          <a:solidFill>
                            <a:schemeClr val="tx1"/>
                          </a:solidFill>
                          <a:latin typeface="+mn-lt"/>
                          <a:cs typeface="Amatic SC" panose="00000500000000000000" pitchFamily="2" charset="-79"/>
                        </a:rPr>
                        <a:t>Discovering Passions </a:t>
                      </a:r>
                    </a:p>
                    <a:p>
                      <a:pPr algn="ctr"/>
                      <a:r>
                        <a:rPr lang="en-US" sz="1100" dirty="0"/>
                        <a:t>Read aloud books to children that will extend their knowledge of the world and illustrate a current topic. Select books containing photographs and pictures, for example, places in different weather conditions and seasons.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326320"/>
            <a:ext cx="12473126" cy="307777"/>
          </a:xfrm>
          <a:prstGeom prst="rect">
            <a:avLst/>
          </a:prstGeom>
          <a:noFill/>
        </p:spPr>
        <p:txBody>
          <a:bodyPr wrap="square">
            <a:spAutoFit/>
          </a:bodyPr>
          <a:lstStyle/>
          <a:p>
            <a:r>
              <a:rPr lang="en-US" sz="1400" i="1" dirty="0">
                <a:solidFill>
                  <a:schemeClr val="bg1">
                    <a:lumMod val="50000"/>
                  </a:schemeClr>
                </a:solidFill>
              </a:rPr>
              <a:t>We understand that children will make progress at different times.  There is no right time… they will progress when they are ready.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24348877"/>
              </p:ext>
            </p:extLst>
          </p:nvPr>
        </p:nvGraphicFramePr>
        <p:xfrm>
          <a:off x="187378" y="467118"/>
          <a:ext cx="11922031" cy="5588483"/>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Autumn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Amatic SC" panose="00000500000000000000" pitchFamily="2" charset="-79"/>
                          <a:cs typeface="Amatic SC" panose="00000500000000000000" pitchFamily="2" charset="-79"/>
                        </a:rPr>
                        <a:t>Autumn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gridSpan="2">
                  <a:txBody>
                    <a:bodyPr/>
                    <a:lstStyle/>
                    <a:p>
                      <a:pPr algn="ctr"/>
                      <a:r>
                        <a:rPr lang="en-US" sz="2400" b="1" dirty="0">
                          <a:solidFill>
                            <a:schemeClr val="tx1"/>
                          </a:solidFill>
                          <a:latin typeface="Amatic SC" panose="00000500000000000000" pitchFamily="2" charset="-79"/>
                          <a:cs typeface="Amatic SC" panose="00000500000000000000" pitchFamily="2" charset="-79"/>
                        </a:rPr>
                        <a:t>Spring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b="1" dirty="0">
                          <a:solidFill>
                            <a:schemeClr val="tx1"/>
                          </a:solidFill>
                          <a:latin typeface="Amatic SC" panose="00000500000000000000" pitchFamily="2" charset="-79"/>
                          <a:cs typeface="Amatic SC" panose="00000500000000000000" pitchFamily="2" charset="-79"/>
                        </a:rPr>
                        <a:t>Spring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b="1" dirty="0">
                          <a:solidFill>
                            <a:schemeClr val="tx1"/>
                          </a:solidFill>
                          <a:latin typeface="Amatic SC" panose="00000500000000000000" pitchFamily="2" charset="-79"/>
                          <a:cs typeface="Amatic SC" panose="00000500000000000000" pitchFamily="2" charset="-79"/>
                        </a:rPr>
                        <a:t>Summer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Summer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gridSpan="2">
                  <a:txBody>
                    <a:bodyPr/>
                    <a:lstStyle/>
                    <a:p>
                      <a:pPr algn="ctr"/>
                      <a:r>
                        <a:rPr lang="en-US" sz="2000" b="1" dirty="0">
                          <a:solidFill>
                            <a:schemeClr val="tx1"/>
                          </a:solidFill>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b="1" dirty="0">
                          <a:solidFill>
                            <a:schemeClr val="tx1"/>
                          </a:solidFill>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10">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Children are welcomed into a warm and nurturing environment where they learn to feel valued as part of the school community. They feel safe and secure and are therefore able to develop in confidence, independence and a positive sense of self. Children develop their ability to self regulate their emotions and understand their own needs and the needs of others. They are able to build friendships through opportunities for social interaction. </a:t>
                      </a:r>
                    </a:p>
                    <a:p>
                      <a:pPr algn="l"/>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400" b="1" dirty="0">
                          <a:latin typeface="Amatic SC" panose="00000500000000000000" pitchFamily="2" charset="-79"/>
                          <a:cs typeface="Amatic SC" panose="00000500000000000000" pitchFamily="2" charset="-79"/>
                        </a:rPr>
                        <a:t>Self -  Regulation</a:t>
                      </a:r>
                    </a:p>
                    <a:p>
                      <a:pPr algn="ctr"/>
                      <a:endParaRPr lang="en-US" sz="2400" b="1" dirty="0">
                        <a:solidFill>
                          <a:srgbClr val="CC66FF"/>
                        </a:solidFill>
                        <a:latin typeface="Amatic SC" panose="00000500000000000000" pitchFamily="2" charset="-79"/>
                        <a:cs typeface="Amatic SC" panose="00000500000000000000" pitchFamily="2" charset="-79"/>
                      </a:endParaRP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 Rules and Routines </a:t>
                      </a:r>
                    </a:p>
                    <a:p>
                      <a:pPr algn="ctr"/>
                      <a:r>
                        <a:rPr lang="en-US" sz="900" b="0" dirty="0">
                          <a:solidFill>
                            <a:schemeClr val="tx1"/>
                          </a:solidFill>
                        </a:rPr>
                        <a:t>Supporting children to build relationships</a:t>
                      </a:r>
                    </a:p>
                    <a:p>
                      <a:pPr algn="ctr"/>
                      <a:r>
                        <a:rPr lang="en-US" sz="900" b="0" dirty="0">
                          <a:solidFill>
                            <a:schemeClr val="tx1"/>
                          </a:solidFill>
                          <a:latin typeface="+mn-lt"/>
                          <a:cs typeface="Amatic SC" panose="00000500000000000000" pitchFamily="2" charset="-79"/>
                        </a:rPr>
                        <a:t>Dreams and Goals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endParaRPr lang="en-GB"/>
                    </a:p>
                  </a:txBody>
                  <a:tcPr/>
                </a:tc>
                <a:tc gridSpan="2">
                  <a:txBody>
                    <a:bodyPr/>
                    <a:lstStyle/>
                    <a:p>
                      <a:pPr algn="ctr"/>
                      <a:r>
                        <a:rPr lang="en-US" sz="900" b="0" dirty="0">
                          <a:solidFill>
                            <a:schemeClr val="tx1"/>
                          </a:solidFill>
                        </a:rPr>
                        <a:t>Getting on and falling out. </a:t>
                      </a:r>
                    </a:p>
                    <a:p>
                      <a:pPr algn="ctr"/>
                      <a:r>
                        <a:rPr lang="en-US" sz="900" b="0" dirty="0">
                          <a:solidFill>
                            <a:schemeClr val="tx1"/>
                          </a:solidFill>
                        </a:rPr>
                        <a:t>How to deal with anger Emotions</a:t>
                      </a:r>
                    </a:p>
                    <a:p>
                      <a:pPr algn="ctr"/>
                      <a:r>
                        <a:rPr lang="en-US" sz="900" b="0" dirty="0">
                          <a:solidFill>
                            <a:schemeClr val="tx1"/>
                          </a:solidFill>
                        </a:rPr>
                        <a:t>Self - Confidence </a:t>
                      </a:r>
                    </a:p>
                    <a:p>
                      <a:pPr algn="ctr"/>
                      <a:r>
                        <a:rPr lang="en-US" sz="900" dirty="0"/>
                        <a:t>Build constructive and respectful relationships.</a:t>
                      </a:r>
                    </a:p>
                    <a:p>
                      <a:pPr algn="ctr"/>
                      <a:r>
                        <a:rPr lang="en-US" sz="900" dirty="0"/>
                        <a:t>Ask children to explain to others how they thought about a problem or an emotion and how they dealt with it.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Good to be me Feelings </a:t>
                      </a:r>
                    </a:p>
                    <a:p>
                      <a:pPr algn="ctr"/>
                      <a:r>
                        <a:rPr lang="en-US" sz="900" b="0" dirty="0">
                          <a:solidFill>
                            <a:schemeClr val="tx1"/>
                          </a:solidFill>
                        </a:rPr>
                        <a:t>Learning about qualities and differences </a:t>
                      </a:r>
                    </a:p>
                    <a:p>
                      <a:pPr algn="ctr"/>
                      <a:r>
                        <a:rPr lang="en-US" sz="900" b="0" dirty="0">
                          <a:solidFill>
                            <a:schemeClr val="tx1"/>
                          </a:solidFill>
                          <a:latin typeface="+mn-lt"/>
                          <a:cs typeface="Amatic SC" panose="00000500000000000000" pitchFamily="2" charset="-79"/>
                        </a:rPr>
                        <a:t>Celebrating differences</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Relationships </a:t>
                      </a:r>
                    </a:p>
                    <a:p>
                      <a:pPr algn="ctr"/>
                      <a:r>
                        <a:rPr lang="en-US" sz="900" b="0" dirty="0">
                          <a:solidFill>
                            <a:schemeClr val="tx1"/>
                          </a:solidFill>
                        </a:rPr>
                        <a:t>What makes a good friend?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b="0" dirty="0">
                          <a:solidFill>
                            <a:schemeClr val="tx1"/>
                          </a:solidFill>
                          <a:latin typeface="+mn-lt"/>
                          <a:cs typeface="Amatic SC" panose="00000500000000000000" pitchFamily="2" charset="-79"/>
                        </a:rPr>
                        <a:t>Looking After our Planet </a:t>
                      </a:r>
                    </a:p>
                    <a:p>
                      <a:pPr algn="ctr"/>
                      <a:r>
                        <a:rPr lang="en-US" sz="900" dirty="0"/>
                        <a:t>Give children strategies for staying calm in the face of frustration. Talk them through why we take turns, wait politely, tidy up after ourselves and so on</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 and so on.</a:t>
                      </a:r>
                      <a:endParaRPr lang="en-GB" sz="900" b="0" dirty="0">
                        <a:solidFill>
                          <a:schemeClr val="tx1"/>
                        </a:solidFill>
                        <a:latin typeface="+mn-lt"/>
                        <a:cs typeface="Amatic SC" panose="00000500000000000000" pitchFamily="2" charset="-79"/>
                      </a:endParaRPr>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algn="ctr"/>
                      <a:r>
                        <a:rPr lang="en-US" sz="900" dirty="0"/>
                        <a:t>Model positive behaviour and highlight exemplary behaviour of children in class, narrating what was kind and considerate about the behaviour.</a:t>
                      </a: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Behaving in ways that are pro-social</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Planning</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Thinking before acting</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Delaying gratification</a:t>
                      </a:r>
                    </a:p>
                    <a:p>
                      <a:pPr marL="171450" indent="-171450" algn="ctr">
                        <a:buFont typeface="Wingdings" panose="05000000000000000000" pitchFamily="2" charset="2"/>
                        <a:buChar char="ü"/>
                      </a:pPr>
                      <a:r>
                        <a:rPr lang="en-US" sz="1200" b="1" i="0" kern="1200" dirty="0">
                          <a:solidFill>
                            <a:schemeClr val="tx1"/>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sp>
        <p:nvSpPr>
          <p:cNvPr id="7" name="TextBox 6">
            <a:extLst>
              <a:ext uri="{FF2B5EF4-FFF2-40B4-BE49-F238E27FC236}">
                <a16:creationId xmlns:a16="http://schemas.microsoft.com/office/drawing/2014/main" id="{07040BD5-019E-4D00-8E26-D63E6F2575FD}"/>
              </a:ext>
            </a:extLst>
          </p:cNvPr>
          <p:cNvSpPr txBox="1"/>
          <p:nvPr/>
        </p:nvSpPr>
        <p:spPr>
          <a:xfrm>
            <a:off x="4476493" y="6193188"/>
            <a:ext cx="4444411" cy="430887"/>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81614814"/>
              </p:ext>
            </p:extLst>
          </p:nvPr>
        </p:nvGraphicFramePr>
        <p:xfrm>
          <a:off x="472644" y="500600"/>
          <a:ext cx="11459371" cy="6209053"/>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Autumn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Amatic SC" panose="00000500000000000000" pitchFamily="2" charset="-79"/>
                          <a:cs typeface="Amatic SC" panose="00000500000000000000" pitchFamily="2" charset="-79"/>
                        </a:rPr>
                        <a:t>Autumn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Spring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Spring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Summer 1</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Summer 2</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272033691"/>
                  </a:ext>
                </a:extLst>
              </a:tr>
              <a:tr h="422123">
                <a:tc rowSpan="4">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endParaRPr lang="en-US" sz="800" dirty="0"/>
                    </a:p>
                    <a:p>
                      <a:pPr algn="ctr"/>
                      <a:r>
                        <a:rPr lang="en-US" sz="1400" b="1" dirty="0">
                          <a:solidFill>
                            <a:schemeClr val="tx1"/>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Children have opportunity to be active in their learning. Their gross motor skills are developed through the outdoor environment where they are able to run, climb, take safe risks and develop coordination. They have access to Forest School and experience physical development through the natural world. Children’s fine motor skills are carefully developed through an environment which supports and values physical development. Children learn to understand the importance of being active. </a:t>
                      </a:r>
                    </a:p>
                    <a:p>
                      <a:pPr algn="l"/>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 Forms recognisable letters most correctly formed (Reception)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straight line with scissors / </a:t>
                      </a:r>
                    </a:p>
                    <a:p>
                      <a:pPr algn="ctr" fontAlgn="base"/>
                      <a:r>
                        <a:rPr lang="en-US" sz="800" b="0" i="0" kern="1200" dirty="0">
                          <a:solidFill>
                            <a:schemeClr val="dk1"/>
                          </a:solidFill>
                          <a:effectLst/>
                          <a:latin typeface="+mn-lt"/>
                          <a:ea typeface="+mn-ea"/>
                          <a:cs typeface="+mn-cs"/>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Begin to 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Start to 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solidFill>
                            <a:schemeClr val="tx1"/>
                          </a:solidFill>
                          <a:latin typeface="+mn-lt"/>
                          <a:cs typeface="Amatic SC" panose="00000500000000000000" pitchFamily="2" charset="-79"/>
                        </a:rPr>
                        <a:t>Changing for PE / </a:t>
                      </a:r>
                      <a:r>
                        <a:rPr lang="en-US" sz="800" dirty="0"/>
                        <a:t>Help individual children to develop good personal hygiene. Acknowledge and praise their efforts. Provide regular reminders about thorough handwashing and toileting.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skateboards, wheelbarrows, prams and carts are all good options</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 moving to music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 Balance </a:t>
                      </a:r>
                      <a:endParaRPr lang="en-GB" sz="800" dirty="0">
                        <a:solidFill>
                          <a:schemeClr val="tx1"/>
                        </a:solidFill>
                        <a:latin typeface="+mn-lt"/>
                        <a:cs typeface="Amatic SC" panose="00000500000000000000" pitchFamily="2" charset="-79"/>
                      </a:endParaRPr>
                    </a:p>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From Development Matters:</a:t>
                      </a:r>
                    </a:p>
                    <a:p>
                      <a:pPr algn="ctr"/>
                      <a:r>
                        <a:rPr lang="en-US" sz="800" dirty="0"/>
                        <a:t>Revise and revisit</a:t>
                      </a:r>
                      <a:r>
                        <a:rPr lang="en-US" sz="800" baseline="0" dirty="0"/>
                        <a:t> </a:t>
                      </a:r>
                      <a:r>
                        <a:rPr lang="en-US" sz="800" dirty="0"/>
                        <a:t>fundamental movement skills: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a:t>
                      </a:r>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213926985"/>
              </p:ext>
            </p:extLst>
          </p:nvPr>
        </p:nvGraphicFramePr>
        <p:xfrm>
          <a:off x="385894" y="542753"/>
          <a:ext cx="11459364" cy="626878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8886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Autumn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latin typeface="Amatic SC" panose="00000500000000000000" pitchFamily="2" charset="-79"/>
                          <a:cs typeface="Amatic SC" panose="00000500000000000000" pitchFamily="2" charset="-79"/>
                        </a:rPr>
                        <a:t>Autumn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Spring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Spring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Summer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Summer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913285939"/>
                  </a:ext>
                </a:extLst>
              </a:tr>
              <a:tr h="373841">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272033691"/>
                  </a:ext>
                </a:extLst>
              </a:tr>
              <a:tr h="948980">
                <a:tc rowSpan="2">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Children experience a text rich environment and they are provided with many opportunities to develop their understanding of literacy in meaningful ways. A life long love of books and reading is developed because they are able to tell their own stories through role play and become immersed in high quality texts. The teaching of phonics is embedded throughout the provision and taught discretely and effectively. Children learn to read and understand text through careful provision and intervention. The environment offers children opportunities to develop the mark making skills which children naturally love. They are encouraged to experiment with writing for themselves through making marks and become able to assign meaning to them. They become confident writers.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3247979">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Environment print. Having a favourite story/rhyme.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Sequencing familiar stories through the use of pictures to tell the story. Recognising initial sounds. Name writing activities. </a:t>
                      </a:r>
                      <a:r>
                        <a:rPr lang="en-US" sz="800" dirty="0"/>
                        <a:t>Engage in extended conversations about stories, learning new vocabulary.</a:t>
                      </a:r>
                    </a:p>
                    <a:p>
                      <a:pPr algn="ctr"/>
                      <a:endParaRPr lang="en-GB" sz="800" dirty="0">
                        <a:solidFill>
                          <a:schemeClr val="tx1"/>
                        </a:solidFill>
                        <a:latin typeface="+mn-lt"/>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lnSpc>
                          <a:spcPct val="107000"/>
                        </a:lnSpc>
                        <a:spcAft>
                          <a:spcPts val="0"/>
                        </a:spcAft>
                      </a:pPr>
                      <a:r>
                        <a:rPr lang="en-US" sz="800" dirty="0">
                          <a:solidFill>
                            <a:schemeClr val="tx1"/>
                          </a:solidFill>
                        </a:rPr>
                        <a:t>Retell stories related to events through acting/role play. Christmas letters/lists.  Retelling stories using images / apps. Pie Corbett Actions to retell the story – Story Maps.  Retelling of stories.  Editing of story maps and orally retelling new stories. Non-Fiction Focus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lnSpc>
                          <a:spcPct val="107000"/>
                        </a:lnSpc>
                        <a:spcAft>
                          <a:spcPts val="800"/>
                        </a:spcAft>
                      </a:pPr>
                      <a:r>
                        <a:rPr lang="en-US" sz="800" dirty="0">
                          <a:solidFill>
                            <a:schemeClr val="tx1"/>
                          </a:solidFill>
                        </a:rPr>
                        <a:t>Making up stories with themselves as the main character – Using Tales Toolkit strategy. Encourage children to record stories through picture drawing/mark making for LAs. </a:t>
                      </a:r>
                    </a:p>
                    <a:p>
                      <a:pPr algn="ctr">
                        <a:lnSpc>
                          <a:spcPct val="107000"/>
                        </a:lnSpc>
                        <a:spcAft>
                          <a:spcPts val="800"/>
                        </a:spcAft>
                      </a:pPr>
                      <a:r>
                        <a:rPr lang="en-US" sz="800" dirty="0"/>
                        <a:t>Read simple phrases and sentences made up of words with known letter–sound correspondences and, where necessary, a few exception words. Read a few common exception words matched to RWI. Make the books available for children to share at school and at home. Avoid asking children to read books at home they cannot yet read</a:t>
                      </a: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a:t>
                      </a:r>
                      <a:endParaRPr lang="en-US" sz="800" dirty="0"/>
                    </a:p>
                    <a:p>
                      <a:pPr algn="ctr">
                        <a:lnSpc>
                          <a:spcPct val="107000"/>
                        </a:lnSpc>
                        <a:spcAft>
                          <a:spcPts val="800"/>
                        </a:spcAft>
                      </a:pP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rPr>
                        <a:t>Information leaflets about animals in the garden/plants and growing.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World Book Day </a:t>
                      </a:r>
                    </a:p>
                    <a:p>
                      <a:pPr algn="ctr">
                        <a:lnSpc>
                          <a:spcPct val="107000"/>
                        </a:lnSpc>
                        <a:spcAft>
                          <a:spcPts val="800"/>
                        </a:spcAft>
                      </a:pPr>
                      <a:r>
                        <a:rPr lang="en-US" sz="800" dirty="0">
                          <a:solidFill>
                            <a:schemeClr val="tx1"/>
                          </a:solidFill>
                        </a:rPr>
                        <a:t>Timeline of how plants grow.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a:t>
                      </a: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Can explain the main events of a story - Can draw pictures of characters/ event / setting in a story. May include labels, sentences or captions.</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Role play area – book characters </a:t>
                      </a:r>
                    </a:p>
                    <a:p>
                      <a:pPr algn="ctr"/>
                      <a:endParaRPr lang="en-GB" sz="800" b="1" kern="1200" dirty="0">
                        <a:solidFill>
                          <a:schemeClr val="tx1"/>
                        </a:solidFill>
                        <a:effectLst/>
                        <a:latin typeface="+mn-lt"/>
                        <a:ea typeface="+mn-ea"/>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Beginning to understand that a non-fiction is a non-story- it gives information instead. 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r>
                        <a:rPr lang="en-GB" sz="800" b="1" kern="1200" dirty="0">
                          <a:solidFill>
                            <a:schemeClr val="tx1"/>
                          </a:solidFill>
                          <a:effectLst/>
                          <a:latin typeface="+mn-lt"/>
                          <a:ea typeface="+mn-ea"/>
                          <a:cs typeface="Amatic SC" panose="00000500000000000000" pitchFamily="2" charset="-79"/>
                        </a:rPr>
                        <a:t>Phonics</a:t>
                      </a:r>
                      <a:r>
                        <a:rPr lang="en-GB" sz="800" b="1" kern="1200" baseline="0" dirty="0">
                          <a:solidFill>
                            <a:schemeClr val="tx1"/>
                          </a:solidFill>
                          <a:effectLst/>
                          <a:latin typeface="+mn-lt"/>
                          <a:ea typeface="+mn-ea"/>
                          <a:cs typeface="Amatic SC" panose="00000500000000000000" pitchFamily="2" charset="-79"/>
                        </a:rPr>
                        <a:t> – Sounds Write for Reception / LL to be adapted accordingly but to continue in the first instance with Phase 1 Letters and Sounds. </a:t>
                      </a:r>
                    </a:p>
                    <a:p>
                      <a:pPr algn="ctr"/>
                      <a:endParaRPr lang="en-GB" sz="800" b="1" kern="1200" baseline="0" dirty="0">
                        <a:solidFill>
                          <a:schemeClr val="tx1"/>
                        </a:solidFill>
                        <a:effectLst/>
                        <a:latin typeface="+mn-lt"/>
                        <a:ea typeface="+mn-ea"/>
                        <a:cs typeface="Amatic SC" panose="00000500000000000000" pitchFamily="2" charset="-79"/>
                      </a:endParaRPr>
                    </a:p>
                    <a:p>
                      <a:pPr algn="ctr"/>
                      <a:r>
                        <a:rPr lang="en-GB" sz="800" b="1" kern="1200" baseline="0" dirty="0">
                          <a:solidFill>
                            <a:schemeClr val="tx1"/>
                          </a:solidFill>
                          <a:effectLst/>
                          <a:latin typeface="+mn-lt"/>
                          <a:ea typeface="+mn-ea"/>
                          <a:cs typeface="Amatic SC" panose="00000500000000000000" pitchFamily="2" charset="-79"/>
                        </a:rPr>
                        <a:t>Children listen to stories daily</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r h="905956">
                <a:tc>
                  <a:txBody>
                    <a:bodyPr/>
                    <a:lstStyle/>
                    <a:p>
                      <a:pPr algn="ctr"/>
                      <a:r>
                        <a:rPr lang="en-US" sz="2200" b="1" dirty="0">
                          <a:latin typeface="Amatic SC" panose="00000500000000000000" pitchFamily="2" charset="-79"/>
                          <a:cs typeface="Amatic SC" panose="00000500000000000000" pitchFamily="2" charset="-79"/>
                        </a:rPr>
                        <a:t>Handwriting</a:t>
                      </a:r>
                      <a:r>
                        <a:rPr lang="en-US" sz="2200" b="1" baseline="0" dirty="0">
                          <a:latin typeface="Amatic SC" panose="00000500000000000000" pitchFamily="2" charset="-79"/>
                          <a:cs typeface="Amatic SC" panose="00000500000000000000" pitchFamily="2" charset="-79"/>
                        </a:rPr>
                        <a:t> –Link to PD</a:t>
                      </a:r>
                      <a:endParaRPr lang="en-US" sz="22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6">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Amatic SC" panose="00000500000000000000" pitchFamily="2" charset="-79"/>
                        </a:rPr>
                        <a:t>Dominant hand, tripod grip, mark making, giving meaning to marks and labelling.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200" b="0" kern="1200" baseline="0" dirty="0">
                          <a:solidFill>
                            <a:schemeClr val="tx1"/>
                          </a:solidFill>
                          <a:effectLst/>
                          <a:latin typeface="+mn-lt"/>
                          <a:ea typeface="+mn-ea"/>
                          <a:cs typeface="Amatic SC" panose="00000500000000000000" pitchFamily="2" charset="-79"/>
                        </a:rPr>
                        <a:t>Running throughout the year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algn="ct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algn="ctr">
                        <a:lnSpc>
                          <a:spcPct val="107000"/>
                        </a:lnSpc>
                        <a:spcAft>
                          <a:spcPts val="800"/>
                        </a:spcAft>
                      </a:pP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4"/>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15201477"/>
              </p:ext>
            </p:extLst>
          </p:nvPr>
        </p:nvGraphicFramePr>
        <p:xfrm>
          <a:off x="231033" y="575513"/>
          <a:ext cx="11459364" cy="62636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43278">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Autumn 1</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chemeClr val="tx1"/>
                          </a:solidFill>
                          <a:latin typeface="Amatic SC" panose="00000500000000000000" pitchFamily="2" charset="-79"/>
                          <a:cs typeface="Amatic SC" panose="00000500000000000000" pitchFamily="2" charset="-79"/>
                        </a:rPr>
                        <a:t>Autumn 2</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600" dirty="0">
                          <a:solidFill>
                            <a:schemeClr val="tx1"/>
                          </a:solidFill>
                          <a:latin typeface="Amatic SC" panose="00000500000000000000" pitchFamily="2" charset="-79"/>
                          <a:cs typeface="Amatic SC" panose="00000500000000000000" pitchFamily="2" charset="-79"/>
                        </a:rPr>
                        <a:t>Spring 1</a:t>
                      </a:r>
                      <a:endParaRPr lang="en-GB" sz="36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tx1"/>
                          </a:solidFill>
                          <a:latin typeface="Amatic SC" panose="00000500000000000000" pitchFamily="2" charset="-79"/>
                          <a:cs typeface="Amatic SC" panose="00000500000000000000" pitchFamily="2" charset="-79"/>
                        </a:rPr>
                        <a:t>Spring 2</a:t>
                      </a:r>
                      <a:endParaRPr lang="en-GB" sz="36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tx1"/>
                          </a:solidFill>
                          <a:latin typeface="Amatic SC" panose="00000500000000000000" pitchFamily="2" charset="-79"/>
                          <a:cs typeface="Amatic SC" panose="00000500000000000000" pitchFamily="2" charset="-79"/>
                        </a:rPr>
                        <a:t>Summer 1</a:t>
                      </a:r>
                      <a:endParaRPr lang="en-GB" sz="36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tx1"/>
                          </a:solidFill>
                          <a:latin typeface="Amatic SC" panose="00000500000000000000" pitchFamily="2" charset="-79"/>
                          <a:cs typeface="Amatic SC" panose="00000500000000000000" pitchFamily="2" charset="-79"/>
                        </a:rPr>
                        <a:t>Summer 2</a:t>
                      </a:r>
                      <a:endParaRPr lang="en-GB" sz="36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400" b="1" dirty="0">
                          <a:latin typeface="Amatic SC" panose="00000500000000000000" pitchFamily="2" charset="-79"/>
                          <a:cs typeface="Amatic SC" panose="00000500000000000000" pitchFamily="2" charset="-79"/>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chemeClr val="tx1"/>
                          </a:solidFill>
                          <a:latin typeface="Amatic SC" panose="00000500000000000000" pitchFamily="2" charset="-79"/>
                          <a:cs typeface="Amatic SC" panose="00000500000000000000" pitchFamily="2" charset="-79"/>
                        </a:rPr>
                        <a:t>Transport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Amatic SC" panose="00000500000000000000" pitchFamily="2" charset="-79"/>
                          <a:cs typeface="Amatic SC" panose="00000500000000000000" pitchFamily="2" charset="-79"/>
                        </a:rPr>
                        <a:t>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1" dirty="0">
                          <a:latin typeface="Amatic SC" panose="020B0604020202020204" charset="-79"/>
                          <a:cs typeface="Amatic SC" panose="020B0604020202020204" charset="-79"/>
                        </a:rPr>
                        <a:t>Maths</a:t>
                      </a:r>
                    </a:p>
                    <a:p>
                      <a:pPr algn="ctr"/>
                      <a:r>
                        <a:rPr lang="en-US" sz="1600" b="1" dirty="0">
                          <a:latin typeface="Amatic SC" panose="020B0604020202020204" charset="-79"/>
                          <a:cs typeface="Amatic SC" panose="020B0604020202020204" charset="-79"/>
                        </a:rPr>
                        <a:t>Reception</a:t>
                      </a:r>
                      <a:r>
                        <a:rPr lang="en-US" sz="1600" b="1" baseline="0" dirty="0">
                          <a:latin typeface="Amatic SC" panose="020B0604020202020204" charset="-79"/>
                          <a:cs typeface="Amatic SC" panose="020B0604020202020204" charset="-79"/>
                        </a:rPr>
                        <a:t>  - to follow White Rose </a:t>
                      </a:r>
                    </a:p>
                    <a:p>
                      <a:pPr algn="ctr"/>
                      <a:r>
                        <a:rPr lang="en-US" sz="1600" b="1" baseline="0" dirty="0">
                          <a:latin typeface="Amatic SC" panose="020B0604020202020204" charset="-79"/>
                          <a:cs typeface="Amatic SC" panose="020B0604020202020204" charset="-79"/>
                        </a:rPr>
                        <a:t>See separate LTP</a:t>
                      </a:r>
                      <a:endParaRPr lang="en-US" sz="1600" b="1" dirty="0">
                        <a:latin typeface="Amatic SC" panose="020B0604020202020204" charset="-79"/>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tx1"/>
                          </a:solidFill>
                          <a:effectLst/>
                          <a:uLnTx/>
                          <a:uFillTx/>
                          <a:latin typeface="+mn-lt"/>
                          <a:ea typeface="+mn-ea"/>
                          <a:cs typeface="+mn-cs"/>
                        </a:rPr>
                        <a:t>The teaching and learning of meaningful mathematics takes place both indoors and outdoors through a wide range of practical and "hands on" activities. Children develop resilience and can therefore begin to explore and reason with confidence. They are able to follow their own interests and work with independence.  Adults use their knowledge and expertise to plan for a high quality learning environment which provides children with lots of opportunities to explore different aspects of number and shape, space and measures and learn new concepts. The children have a wide range of structured play resources available to them through the continuous provision. Adults model the use of resources and the appropriate mathematical language as they support the children in their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900" b="1" dirty="0">
                          <a:solidFill>
                            <a:schemeClr val="bg1">
                              <a:lumMod val="50000"/>
                            </a:schemeClr>
                          </a:solidFill>
                        </a:rPr>
                        <a:t>Early Mathematical Experiences</a:t>
                      </a:r>
                    </a:p>
                    <a:p>
                      <a:pPr marL="0" indent="0" algn="ctr">
                        <a:buFontTx/>
                        <a:buNone/>
                      </a:pPr>
                      <a:r>
                        <a:rPr lang="en-US" sz="900" dirty="0"/>
                        <a:t>Counting rhymes and songs</a:t>
                      </a:r>
                    </a:p>
                    <a:p>
                      <a:pPr marL="0" indent="0" algn="ctr">
                        <a:buFont typeface="Arial" panose="020B0604020202020204" pitchFamily="34" charset="0"/>
                        <a:buNone/>
                      </a:pPr>
                      <a:r>
                        <a:rPr lang="en-US" sz="900" dirty="0"/>
                        <a:t>Classifying objects based on one attribute •Matching equal and unequal sets •Comparing objects and sets. Subatising. •Ordering objects and sets / introduce manipulatives. Number recognition. 2D Shapes. </a:t>
                      </a:r>
                    </a:p>
                    <a:p>
                      <a:pPr algn="ctr"/>
                      <a:r>
                        <a:rPr lang="en-GB" sz="900" b="1" dirty="0">
                          <a:solidFill>
                            <a:schemeClr val="bg1">
                              <a:lumMod val="50000"/>
                            </a:schemeClr>
                          </a:solidFill>
                        </a:rPr>
                        <a:t>Pattern and early number</a:t>
                      </a:r>
                    </a:p>
                    <a:p>
                      <a:pPr algn="ctr"/>
                      <a:r>
                        <a:rPr lang="en-US" sz="900" dirty="0"/>
                        <a:t>Recognise, describe, copy and extend colour and size patterns •Count and represent the numbers 1 to 3 •Estimate and check by counting. Recognise numbers in the environment. </a:t>
                      </a:r>
                    </a:p>
                    <a:p>
                      <a:pPr algn="ctr"/>
                      <a:r>
                        <a:rPr lang="en-US" sz="900" b="0" dirty="0">
                          <a:solidFill>
                            <a:schemeClr val="tx1"/>
                          </a:solidFill>
                          <a:latin typeface="+mn-lt"/>
                          <a:cs typeface="Amatic SC" panose="00000500000000000000" pitchFamily="2" charset="-79"/>
                        </a:rPr>
                        <a:t>A number a week.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GB" sz="900" b="1" dirty="0">
                          <a:solidFill>
                            <a:schemeClr val="bg1">
                              <a:lumMod val="50000"/>
                            </a:schemeClr>
                          </a:solidFill>
                        </a:rPr>
                        <a:t>Numbers within 6</a:t>
                      </a:r>
                    </a:p>
                    <a:p>
                      <a:pPr algn="ctr"/>
                      <a:r>
                        <a:rPr lang="en-US" sz="900" dirty="0"/>
                        <a:t>Count up to six objects. •One more or one fewer •Order numbers 1 – 6 •Conservation of numbers within six</a:t>
                      </a:r>
                      <a:endParaRPr lang="en-GB" sz="900" b="1" dirty="0">
                        <a:solidFill>
                          <a:schemeClr val="bg1">
                            <a:lumMod val="50000"/>
                          </a:schemeClr>
                        </a:solidFill>
                        <a:latin typeface="+mn-lt"/>
                        <a:cs typeface="Amatic SC" panose="00000500000000000000" pitchFamily="2" charset="-79"/>
                      </a:endParaRPr>
                    </a:p>
                    <a:p>
                      <a:pPr algn="ctr"/>
                      <a:r>
                        <a:rPr lang="en-US" sz="900" b="1" dirty="0">
                          <a:solidFill>
                            <a:schemeClr val="bg1">
                              <a:lumMod val="50000"/>
                            </a:schemeClr>
                          </a:solidFill>
                        </a:rPr>
                        <a:t>Addition and subtraction within 6</a:t>
                      </a:r>
                    </a:p>
                    <a:p>
                      <a:pPr algn="ctr"/>
                      <a:r>
                        <a:rPr lang="en-US" sz="900" dirty="0"/>
                        <a:t>Explore zero •Explore addition and subtraction </a:t>
                      </a:r>
                      <a:endParaRPr lang="en-US" sz="900" b="1" dirty="0">
                        <a:solidFill>
                          <a:schemeClr val="bg1">
                            <a:lumMod val="50000"/>
                          </a:schemeClr>
                        </a:solidFill>
                        <a:latin typeface="+mn-lt"/>
                        <a:cs typeface="Amatic SC" panose="00000500000000000000" pitchFamily="2" charset="-79"/>
                      </a:endParaRPr>
                    </a:p>
                    <a:p>
                      <a:pPr algn="ctr"/>
                      <a:r>
                        <a:rPr lang="en-GB" sz="900" b="1" dirty="0">
                          <a:solidFill>
                            <a:schemeClr val="bg1">
                              <a:lumMod val="50000"/>
                            </a:schemeClr>
                          </a:solidFill>
                        </a:rPr>
                        <a:t>Measures </a:t>
                      </a:r>
                    </a:p>
                    <a:p>
                      <a:pPr algn="ctr"/>
                      <a:r>
                        <a:rPr lang="en-US" sz="900" dirty="0"/>
                        <a:t>Estimate, order compare, discuss and explore capacity, weight and lengths</a:t>
                      </a:r>
                      <a:endParaRPr lang="en-GB" sz="900" b="1" dirty="0">
                        <a:solidFill>
                          <a:schemeClr val="bg1">
                            <a:lumMod val="50000"/>
                          </a:schemeClr>
                        </a:solidFill>
                        <a:latin typeface="+mn-lt"/>
                        <a:cs typeface="Amatic SC" panose="00000500000000000000" pitchFamily="2" charset="-79"/>
                      </a:endParaRPr>
                    </a:p>
                    <a:p>
                      <a:pPr algn="ctr"/>
                      <a:r>
                        <a:rPr lang="en-GB" sz="900" b="1" dirty="0">
                          <a:solidFill>
                            <a:schemeClr val="bg1">
                              <a:lumMod val="50000"/>
                            </a:schemeClr>
                          </a:solidFill>
                        </a:rPr>
                        <a:t>Shape and sorting</a:t>
                      </a:r>
                    </a:p>
                    <a:p>
                      <a:pPr algn="ctr"/>
                      <a:r>
                        <a:rPr lang="en-US" sz="900" dirty="0"/>
                        <a:t>Describe, and sort 2-D &amp; 3-D shapes •Describe position accurately</a:t>
                      </a:r>
                      <a:endParaRPr lang="en-GB" sz="900" b="1" dirty="0">
                        <a:solidFill>
                          <a:schemeClr val="bg1">
                            <a:lumMod val="50000"/>
                          </a:schemeClr>
                        </a:solidFill>
                        <a:latin typeface="+mn-lt"/>
                        <a:cs typeface="Amatic SC" panose="00000500000000000000" pitchFamily="2" charset="-79"/>
                      </a:endParaRPr>
                    </a:p>
                    <a:p>
                      <a:pPr algn="ctr"/>
                      <a:r>
                        <a:rPr lang="en-GB" sz="900" b="1" dirty="0">
                          <a:solidFill>
                            <a:schemeClr val="bg1">
                              <a:lumMod val="50000"/>
                            </a:schemeClr>
                          </a:solidFill>
                        </a:rPr>
                        <a:t>Calendar and time</a:t>
                      </a:r>
                    </a:p>
                    <a:p>
                      <a:pPr algn="ctr"/>
                      <a:r>
                        <a:rPr lang="en-US" sz="900" dirty="0"/>
                        <a:t>Days of the week, seasons •Sequence daily events</a:t>
                      </a:r>
                      <a:endParaRPr lang="en-GB"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solidFill>
                            <a:schemeClr val="bg1">
                              <a:lumMod val="50000"/>
                            </a:schemeClr>
                          </a:solidFill>
                        </a:rPr>
                        <a:t>Numbers within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Count up to ten objects •Represent, order and explore numbers to ten •One more or fewer, one greater or less</a:t>
                      </a:r>
                      <a:endParaRPr lang="en-GB" sz="900" b="1" dirty="0">
                        <a:solidFill>
                          <a:schemeClr val="bg1">
                            <a:lumMod val="50000"/>
                          </a:schemeClr>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1" dirty="0">
                          <a:solidFill>
                            <a:schemeClr val="bg1">
                              <a:lumMod val="50000"/>
                            </a:schemeClr>
                          </a:solidFill>
                          <a:latin typeface="+mn-lt"/>
                        </a:rPr>
                        <a:t>Addition and subtraction within 10</a:t>
                      </a:r>
                      <a:endParaRPr lang="en-GB" sz="900" b="1" dirty="0">
                        <a:solidFill>
                          <a:schemeClr val="bg1">
                            <a:lumMod val="50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Explore addition as counting on and subtraction as taking away</a:t>
                      </a:r>
                      <a:endParaRPr lang="en-GB" sz="9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solidFill>
                            <a:schemeClr val="bg1">
                              <a:lumMod val="50000"/>
                            </a:schemeClr>
                          </a:solidFill>
                          <a:latin typeface="+mn-lt"/>
                        </a:rPr>
                        <a:t>Numbers within 15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Count up to 15 objects and recognise different representations •Order and explore numbers to 15 •One more or fewer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b="1" dirty="0">
                        <a:solidFill>
                          <a:schemeClr val="bg1">
                            <a:lumMod val="50000"/>
                          </a:schemeClr>
                        </a:solidFill>
                        <a:latin typeface="+mn-lt"/>
                        <a:cs typeface="Amatic SC" panose="00000500000000000000" pitchFamily="2" charset="-79"/>
                      </a:endParaRPr>
                    </a:p>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solidFill>
                            <a:schemeClr val="bg1">
                              <a:lumMod val="50000"/>
                            </a:schemeClr>
                          </a:solidFill>
                          <a:latin typeface="+mn-lt"/>
                        </a:rPr>
                        <a:t>Grouping and sharing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Counting and sharing in equal groups •Grouping into fives and tens •Relationship between grouping and sharing</a:t>
                      </a:r>
                      <a:endParaRPr lang="en-GB" sz="9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solidFill>
                            <a:schemeClr val="bg1">
                              <a:lumMod val="50000"/>
                            </a:schemeClr>
                          </a:solidFill>
                          <a:latin typeface="+mn-lt"/>
                        </a:rPr>
                        <a:t>Numbers within 20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Count up to 10 objects •Represent, order and explore numbers to 15 •One more or fewer</a:t>
                      </a:r>
                      <a:endParaRPr lang="en-GB" sz="900" b="1" dirty="0">
                        <a:solidFill>
                          <a:schemeClr val="bg1">
                            <a:lumMod val="50000"/>
                          </a:schemeClr>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dirty="0">
                          <a:solidFill>
                            <a:schemeClr val="bg1">
                              <a:lumMod val="50000"/>
                            </a:schemeClr>
                          </a:solidFill>
                          <a:latin typeface="+mn-lt"/>
                        </a:rPr>
                        <a:t>Doubling and halving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Doubling and halving &amp; the relationship between them </a:t>
                      </a:r>
                      <a:endParaRPr lang="en-GB" sz="900" b="1" dirty="0">
                        <a:solidFill>
                          <a:schemeClr val="bg1">
                            <a:lumMod val="50000"/>
                          </a:schemeClr>
                        </a:solidFill>
                        <a:latin typeface="+mn-lt"/>
                        <a:cs typeface="Amatic SC" panose="00000500000000000000" pitchFamily="2" charset="-79"/>
                      </a:endParaRPr>
                    </a:p>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900" b="1" dirty="0">
                          <a:solidFill>
                            <a:schemeClr val="bg1">
                              <a:lumMod val="50000"/>
                            </a:schemeClr>
                          </a:solidFill>
                        </a:rPr>
                        <a:t>Shape and pattern</a:t>
                      </a:r>
                    </a:p>
                    <a:p>
                      <a:pPr algn="ctr"/>
                      <a:r>
                        <a:rPr lang="en-US" sz="900" dirty="0"/>
                        <a:t>Describe and sort 2-D and 3-D shapes •Recognise, complete and create patterns</a:t>
                      </a:r>
                      <a:endParaRPr lang="en-GB" sz="900" b="1" dirty="0">
                        <a:solidFill>
                          <a:schemeClr val="bg1">
                            <a:lumMod val="50000"/>
                          </a:schemeClr>
                        </a:solidFill>
                      </a:endParaRPr>
                    </a:p>
                    <a:p>
                      <a:pPr algn="ctr"/>
                      <a:r>
                        <a:rPr lang="en-US" sz="900" b="1" dirty="0">
                          <a:solidFill>
                            <a:schemeClr val="bg1">
                              <a:lumMod val="50000"/>
                            </a:schemeClr>
                          </a:solidFill>
                        </a:rPr>
                        <a:t>Addition and subtraction </a:t>
                      </a:r>
                      <a:r>
                        <a:rPr lang="en-US" sz="900" dirty="0"/>
                        <a:t>Commutativity •Explore addition and subtraction •Compare two amounts •</a:t>
                      </a:r>
                      <a:r>
                        <a:rPr lang="en-GB" sz="900" b="1" dirty="0">
                          <a:solidFill>
                            <a:schemeClr val="bg1">
                              <a:lumMod val="50000"/>
                            </a:schemeClr>
                          </a:solidFill>
                        </a:rPr>
                        <a:t>Money </a:t>
                      </a:r>
                    </a:p>
                    <a:p>
                      <a:pPr algn="ctr"/>
                      <a:r>
                        <a:rPr lang="en-US" sz="900" dirty="0"/>
                        <a:t>Coin recognition and values •Combinations to total 20p •Change from 10p </a:t>
                      </a:r>
                      <a:endParaRPr lang="en-GB" sz="900" b="1" dirty="0">
                        <a:solidFill>
                          <a:schemeClr val="bg1">
                            <a:lumMod val="50000"/>
                          </a:schemeClr>
                        </a:solidFill>
                      </a:endParaRPr>
                    </a:p>
                    <a:p>
                      <a:pPr algn="ctr"/>
                      <a:r>
                        <a:rPr lang="en-GB" sz="900" b="1" dirty="0">
                          <a:solidFill>
                            <a:schemeClr val="bg1">
                              <a:lumMod val="50000"/>
                            </a:schemeClr>
                          </a:solidFill>
                        </a:rPr>
                        <a:t>Measures</a:t>
                      </a:r>
                    </a:p>
                    <a:p>
                      <a:pPr algn="ctr"/>
                      <a:r>
                        <a:rPr lang="en-US" sz="900" dirty="0"/>
                        <a:t>Describe capacities •Compare volumes •Compare weights •Estimate, compare and order lengths </a:t>
                      </a:r>
                      <a:endParaRPr lang="en-GB" sz="900" b="1" dirty="0">
                        <a:solidFill>
                          <a:schemeClr val="bg1">
                            <a:lumMod val="5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b="1" dirty="0">
                          <a:solidFill>
                            <a:schemeClr val="bg1">
                              <a:lumMod val="50000"/>
                            </a:schemeClr>
                          </a:solidFill>
                        </a:rPr>
                        <a:t>Depth of numbers within 20 </a:t>
                      </a:r>
                    </a:p>
                    <a:p>
                      <a:pPr algn="ctr"/>
                      <a:r>
                        <a:rPr lang="en-US" sz="900" dirty="0"/>
                        <a:t>Explore numbers and strategies •Recognise and extend patterns •Apply number, shape and measures knowledge •Count forwards and backwards</a:t>
                      </a:r>
                      <a:endParaRPr lang="en-US" sz="900" b="1" dirty="0">
                        <a:solidFill>
                          <a:schemeClr val="bg1">
                            <a:lumMod val="50000"/>
                          </a:schemeClr>
                        </a:solidFill>
                      </a:endParaRPr>
                    </a:p>
                    <a:p>
                      <a:pPr algn="ctr"/>
                      <a:r>
                        <a:rPr lang="en-GB" sz="900" b="1" dirty="0">
                          <a:solidFill>
                            <a:schemeClr val="bg1">
                              <a:lumMod val="50000"/>
                            </a:schemeClr>
                          </a:solidFill>
                        </a:rPr>
                        <a:t>Numbers beyond 20 </a:t>
                      </a:r>
                    </a:p>
                    <a:p>
                      <a:pPr algn="ctr"/>
                      <a:r>
                        <a:rPr lang="en-US" sz="900" dirty="0"/>
                        <a:t>One more one less •Estimate and count •Grouping and sharing</a:t>
                      </a:r>
                      <a:endParaRPr lang="en-US"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r h="781483">
                <a:tc>
                  <a:txBody>
                    <a:bodyPr/>
                    <a:lstStyle/>
                    <a:p>
                      <a:pPr algn="ctr"/>
                      <a:r>
                        <a:rPr lang="en-US" sz="1600" b="1" dirty="0">
                          <a:latin typeface="Amatic SC" panose="020B0604020202020204" charset="-79"/>
                          <a:cs typeface="Amatic SC" panose="020B0604020202020204" charset="-79"/>
                        </a:rPr>
                        <a:t>Little </a:t>
                      </a:r>
                      <a:r>
                        <a:rPr lang="en-US" sz="1600" b="1" dirty="0" err="1">
                          <a:latin typeface="Amatic SC" panose="020B0604020202020204" charset="-79"/>
                          <a:cs typeface="Amatic SC" panose="020B0604020202020204" charset="-79"/>
                        </a:rPr>
                        <a:t>Lawrences</a:t>
                      </a:r>
                      <a:endParaRPr lang="en-US" sz="1600" b="1" dirty="0">
                        <a:latin typeface="Amatic SC" panose="020B0604020202020204" charset="-79"/>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7">
                  <a:txBody>
                    <a:bodyPr/>
                    <a:lstStyle/>
                    <a:p>
                      <a:pPr algn="ctr"/>
                      <a:r>
                        <a:rPr lang="en-GB" sz="1200" b="1" dirty="0">
                          <a:solidFill>
                            <a:schemeClr val="bg1">
                              <a:lumMod val="50000"/>
                            </a:schemeClr>
                          </a:solidFill>
                        </a:rPr>
                        <a:t>Early Mathematical Experiences</a:t>
                      </a:r>
                    </a:p>
                    <a:p>
                      <a:pPr marL="0" indent="0" algn="ctr">
                        <a:buFontTx/>
                        <a:buNone/>
                      </a:pPr>
                      <a:r>
                        <a:rPr lang="en-US" sz="900" dirty="0"/>
                        <a:t>Counting rhymes and songs</a:t>
                      </a:r>
                    </a:p>
                    <a:p>
                      <a:pPr marL="0" indent="0" algn="ctr">
                        <a:buFont typeface="Arial" panose="020B0604020202020204" pitchFamily="34" charset="0"/>
                        <a:buNone/>
                      </a:pPr>
                      <a:r>
                        <a:rPr lang="en-US" sz="900" dirty="0"/>
                        <a:t>Classifying objects based on one attribute •Matching equal and unequal sets •Comparing objects and sets. •Ordering objects and sets / introduce manipulatives. Number recognition. 2D Shapes. </a:t>
                      </a:r>
                    </a:p>
                    <a:p>
                      <a:pPr algn="ctr"/>
                      <a:r>
                        <a:rPr lang="en-GB" sz="1200" b="1" dirty="0">
                          <a:solidFill>
                            <a:schemeClr val="bg1">
                              <a:lumMod val="50000"/>
                            </a:schemeClr>
                          </a:solidFill>
                        </a:rPr>
                        <a:t>Pattern and early number</a:t>
                      </a:r>
                    </a:p>
                    <a:p>
                      <a:pPr algn="ctr"/>
                      <a:r>
                        <a:rPr lang="en-US" sz="900" dirty="0"/>
                        <a:t>Recognise, describe, copy and extend </a:t>
                      </a:r>
                      <a:r>
                        <a:rPr lang="en-US" sz="900" dirty="0" err="1"/>
                        <a:t>colour</a:t>
                      </a:r>
                      <a:r>
                        <a:rPr lang="en-US" sz="900" dirty="0"/>
                        <a:t> and size patterns •Count and represent the numbers 1 to 3 •Estimate and check by counting. Recognise numbers in the environment. </a:t>
                      </a:r>
                    </a:p>
                    <a:p>
                      <a:pPr algn="ctr"/>
                      <a:r>
                        <a:rPr lang="en-US" sz="900" b="0" dirty="0">
                          <a:solidFill>
                            <a:schemeClr val="tx1"/>
                          </a:solidFill>
                          <a:latin typeface="+mn-lt"/>
                          <a:cs typeface="Amatic SC" panose="00000500000000000000" pitchFamily="2" charset="-79"/>
                        </a:rPr>
                        <a:t>A number a week. </a:t>
                      </a:r>
                      <a:endParaRPr lang="en-GB" sz="900" b="0" dirty="0">
                        <a:solidFill>
                          <a:schemeClr val="tx1"/>
                        </a:solidFill>
                        <a:latin typeface="+mn-lt"/>
                        <a:cs typeface="Amatic SC" panose="00000500000000000000" pitchFamily="2" charset="-79"/>
                      </a:endParaRPr>
                    </a:p>
                    <a:p>
                      <a:pPr algn="ctr"/>
                      <a:r>
                        <a:rPr lang="en-GB" sz="900" b="0" dirty="0">
                          <a:solidFill>
                            <a:schemeClr val="tx1"/>
                          </a:solidFill>
                          <a:latin typeface="+mn-lt"/>
                          <a:cs typeface="Amatic SC" panose="00000500000000000000" pitchFamily="2" charset="-79"/>
                        </a:rPr>
                        <a:t>Mathematical opportunities</a:t>
                      </a:r>
                      <a:r>
                        <a:rPr lang="en-GB" sz="900" b="0" baseline="0" dirty="0">
                          <a:solidFill>
                            <a:schemeClr val="tx1"/>
                          </a:solidFill>
                          <a:latin typeface="+mn-lt"/>
                          <a:cs typeface="Amatic SC" panose="00000500000000000000" pitchFamily="2" charset="-79"/>
                        </a:rPr>
                        <a:t> are offered through role play, stories, songs and rhymes, sand and water play etc.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pPr algn="ctr"/>
                      <a:endParaRPr lang="en-GB"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9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900" b="1" dirty="0">
                        <a:solidFill>
                          <a:schemeClr val="bg1">
                            <a:lumMod val="5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pPr algn="ctr"/>
                      <a:endParaRPr lang="en-US"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4"/>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spTree>
    <p:extLst>
      <p:ext uri="{BB962C8B-B14F-4D97-AF65-F5344CB8AC3E}">
        <p14:creationId xmlns:p14="http://schemas.microsoft.com/office/powerpoint/2010/main" val="768014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46857035"/>
              </p:ext>
            </p:extLst>
          </p:nvPr>
        </p:nvGraphicFramePr>
        <p:xfrm>
          <a:off x="262488" y="492233"/>
          <a:ext cx="11459364" cy="6296787"/>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450440">
                  <a:extLst>
                    <a:ext uri="{9D8B030D-6E8A-4147-A177-3AD203B41FA5}">
                      <a16:colId xmlns:a16="http://schemas.microsoft.com/office/drawing/2014/main" val="1315738151"/>
                    </a:ext>
                  </a:extLst>
                </a:gridCol>
                <a:gridCol w="1703170">
                  <a:extLst>
                    <a:ext uri="{9D8B030D-6E8A-4147-A177-3AD203B41FA5}">
                      <a16:colId xmlns:a16="http://schemas.microsoft.com/office/drawing/2014/main" val="2573491699"/>
                    </a:ext>
                  </a:extLst>
                </a:gridCol>
                <a:gridCol w="1757546">
                  <a:extLst>
                    <a:ext uri="{9D8B030D-6E8A-4147-A177-3AD203B41FA5}">
                      <a16:colId xmlns:a16="http://schemas.microsoft.com/office/drawing/2014/main" val="345752596"/>
                    </a:ext>
                  </a:extLst>
                </a:gridCol>
                <a:gridCol w="213297">
                  <a:extLst>
                    <a:ext uri="{9D8B030D-6E8A-4147-A177-3AD203B41FA5}">
                      <a16:colId xmlns:a16="http://schemas.microsoft.com/office/drawing/2014/main" val="4046203905"/>
                    </a:ext>
                  </a:extLst>
                </a:gridCol>
                <a:gridCol w="1423755">
                  <a:extLst>
                    <a:ext uri="{9D8B030D-6E8A-4147-A177-3AD203B41FA5}">
                      <a16:colId xmlns:a16="http://schemas.microsoft.com/office/drawing/2014/main" val="3958640114"/>
                    </a:ext>
                  </a:extLst>
                </a:gridCol>
              </a:tblGrid>
              <a:tr h="38116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Autumn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chemeClr val="tx1"/>
                          </a:solidFill>
                          <a:latin typeface="Amatic SC" panose="00000500000000000000" pitchFamily="2" charset="-79"/>
                          <a:cs typeface="Amatic SC" panose="00000500000000000000" pitchFamily="2" charset="-79"/>
                        </a:rPr>
                        <a:t>Autumn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Spring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Spring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b="1" dirty="0">
                          <a:solidFill>
                            <a:schemeClr val="tx1"/>
                          </a:solidFill>
                          <a:latin typeface="Amatic SC" panose="00000500000000000000" pitchFamily="2" charset="-79"/>
                          <a:cs typeface="Amatic SC" panose="00000500000000000000" pitchFamily="2" charset="-79"/>
                        </a:rPr>
                        <a:t>Summer 1</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algn="ctr"/>
                      <a:r>
                        <a:rPr lang="en-US" sz="2800" b="1" dirty="0">
                          <a:solidFill>
                            <a:schemeClr val="tx1"/>
                          </a:solidFill>
                          <a:latin typeface="Amatic SC" panose="00000500000000000000" pitchFamily="2" charset="-79"/>
                          <a:cs typeface="Amatic SC" panose="00000500000000000000" pitchFamily="2" charset="-79"/>
                        </a:rPr>
                        <a:t>Summer 2</a:t>
                      </a:r>
                      <a:endParaRPr lang="en-GB" sz="28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2000" b="1" dirty="0">
                          <a:latin typeface="Amatic SC" panose="00000500000000000000" pitchFamily="2" charset="-79"/>
                          <a:cs typeface="Amatic SC" panose="00000500000000000000" pitchFamily="2" charset="-79"/>
                        </a:rPr>
                        <a:t>General Themes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1800" b="1" dirty="0">
                          <a:solidFill>
                            <a:schemeClr val="tx1"/>
                          </a:solidFill>
                          <a:latin typeface="Amatic SC" panose="00000500000000000000" pitchFamily="2" charset="-79"/>
                          <a:cs typeface="Amatic SC" panose="00000500000000000000" pitchFamily="2" charset="-79"/>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b="1" dirty="0">
                          <a:solidFill>
                            <a:schemeClr val="tx1"/>
                          </a:solidFill>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b="1" dirty="0">
                          <a:solidFill>
                            <a:schemeClr val="tx1"/>
                          </a:solidFill>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b="1" dirty="0">
                          <a:solidFill>
                            <a:schemeClr val="tx1"/>
                          </a:solidFill>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3847">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p>
                    <a:p>
                      <a:pPr algn="ctr"/>
                      <a:endParaRPr lang="en-US" sz="800" b="1" dirty="0">
                        <a:latin typeface="Amatic SC" panose="00000500000000000000" pitchFamily="2" charset="-79"/>
                        <a:cs typeface="Amatic SC" panose="00000500000000000000" pitchFamily="2" charset="-79"/>
                      </a:endParaRPr>
                    </a:p>
                    <a:p>
                      <a:pPr algn="ctr"/>
                      <a:r>
                        <a:rPr lang="en-US" sz="1400" b="1" dirty="0">
                          <a:latin typeface="Amatic SC" panose="00000500000000000000" pitchFamily="2" charset="-79"/>
                          <a:cs typeface="Amatic SC" panose="00000500000000000000" pitchFamily="2" charset="-79"/>
                        </a:rPr>
                        <a:t>Use of electronic equipment will be planned as part of the continuous provision throughout the year.</a:t>
                      </a:r>
                      <a:r>
                        <a:rPr lang="en-US" sz="1400" b="1" baseline="0" dirty="0">
                          <a:latin typeface="Amatic SC" panose="00000500000000000000" pitchFamily="2" charset="-79"/>
                          <a:cs typeface="Amatic SC" panose="00000500000000000000" pitchFamily="2" charset="-79"/>
                        </a:rPr>
                        <a:t> </a:t>
                      </a:r>
                      <a:endParaRPr lang="en-US"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Through play, active, and experiential learning opportunities as well as practical activities, children are provided with meaningful experiences. These will stimulate their senses as well as encourage them to ask questions, explore and wonder at their environment. They will undertake investigations that engage their interests, and develop awareness of the beliefs, cultures and views of others. They will be able to begin to understand their own history and the community they live in. They will have opportunity to explore artefacts and objects from different places and cultures. They will be able to be curious, asking questions. Adults will skilfully support their curiosity by scaffolding their learning up through the environment and questioning.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Create treasure hunts to find places/ objects within our learning environment.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different occupations and how they use transport to help them in their jobs.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solidFill>
                            <a:schemeClr val="tx1"/>
                          </a:solidFill>
                          <a:latin typeface="+mn-lt"/>
                        </a:rPr>
                        <a:t>Long ago – How time has changed. Using cameras.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What can we do here to take care of animals in the jungle?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Compare animals from a jungle to those on a farm.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a range of jungle animals. Learn their names and label their body parts. Could include a trip to the zoo.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Nocturnal Animals Making sense of different environments and habitats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see</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Listen to children describing and commenting on things they have seen whilst outside, including plants and animals.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After close observation, draw pictures of the natural world, including animals and plants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Trip to our local park (to link with seasons); discuss what we will see on our journey to the park and how we will get there.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recycling and how it can take care of our world. Look at what rubbish can do to our environment and animals. </a:t>
                      </a:r>
                      <a:r>
                        <a:rPr lang="en-US" sz="700" dirty="0"/>
                        <a:t>Create opportunities to discuss how we care for the natural world around us.</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make comments on the weather, culture, clothing, housing.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Change in living things – Changes in the leaves, weather,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Summer. </a:t>
                      </a:r>
                      <a:r>
                        <a:rPr lang="en-US" sz="700" dirty="0"/>
                        <a:t>Provide opportunities for children to note and record the weather.</a:t>
                      </a:r>
                      <a:r>
                        <a:rPr lang="en-GB" sz="7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dirty="0">
                          <a:latin typeface="+mn-lt"/>
                        </a:rPr>
                        <a:t>Building a ‘Bug Hotel’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Draw 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Use the </a:t>
                      </a:r>
                      <a:r>
                        <a:rPr lang="en-US" sz="700" b="0" dirty="0" err="1">
                          <a:solidFill>
                            <a:schemeClr val="tx1"/>
                          </a:solidFill>
                          <a:effectLst/>
                          <a:latin typeface="+mn-lt"/>
                          <a:ea typeface="Calibri" panose="020F0502020204030204" pitchFamily="34" charset="0"/>
                          <a:cs typeface="Amatic SC" panose="00000500000000000000" pitchFamily="2" charset="-79"/>
                        </a:rPr>
                        <a:t>BeeBots</a:t>
                      </a:r>
                      <a:endParaRPr lang="en-US"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to explore a different country.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Discuss how they got to school and what mode of transport they used. Introduce the children to a range of transport and where they can be found.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Encourage the children to use navigational language.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out for children drawing/painting or constructing their homes.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Environments – Features of local environment Maps of local area Comparing places on Google Earth – how are they similar/different?</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significant figures who have been to space and begin to understand that these events happened before they were born.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Take children to places of worship and places of local importance to the community. </a:t>
                      </a: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a:lnSpc>
                          <a:spcPct val="107000"/>
                        </a:lnSpc>
                        <a:spcAft>
                          <a:spcPts val="800"/>
                        </a:spcAft>
                      </a:pP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dirty="0">
                          <a:latin typeface="+mn-lt"/>
                        </a:rPr>
                        <a:t>Materials: Floating / Sinking – boat building Metallic / non-metallic objects</a:t>
                      </a:r>
                    </a:p>
                    <a:p>
                      <a:pPr>
                        <a:lnSpc>
                          <a:spcPct val="107000"/>
                        </a:lnSpc>
                        <a:spcAft>
                          <a:spcPts val="800"/>
                        </a:spcAft>
                      </a:pPr>
                      <a:endParaRPr lang="en-US"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a:lnSpc>
                          <a:spcPct val="107000"/>
                        </a:lnSpc>
                        <a:spcAft>
                          <a:spcPts val="800"/>
                        </a:spcAft>
                      </a:pPr>
                      <a:r>
                        <a:rPr lang="en-GB" sz="700" b="0" dirty="0">
                          <a:solidFill>
                            <a:schemeClr val="tx1"/>
                          </a:solidFill>
                          <a:effectLst/>
                          <a:latin typeface="+mn-lt"/>
                          <a:ea typeface="Calibri" panose="020F0502020204030204" pitchFamily="34" charset="0"/>
                          <a:cs typeface="Amatic SC" panose="00000500000000000000" pitchFamily="2" charset="-79"/>
                        </a:rPr>
                        <a:t> </a:t>
                      </a:r>
                    </a:p>
                    <a:p>
                      <a:r>
                        <a:rPr lang="en-GB" sz="700" b="0" dirty="0">
                          <a:solidFill>
                            <a:schemeClr val="tx1"/>
                          </a:solidFill>
                          <a:effectLst/>
                          <a:latin typeface="+mn-lt"/>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To understand where dinosaurs are now and begin to understand that they were alive a very long time ago.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Learn about what a palaeontologist is and how they explore really old artefacts. Introduce Mary Anning as the first female to find a fossil.</a:t>
                      </a:r>
                    </a:p>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Materials: Floating / Sinking – boat building Metallic / non-metallic objects</a:t>
                      </a: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US" sz="700" b="0" dirty="0">
                          <a:solidFill>
                            <a:schemeClr val="tx1"/>
                          </a:solidFill>
                          <a:effectLst/>
                          <a:latin typeface="+mn-lt"/>
                          <a:ea typeface="Calibri" panose="020F0502020204030204" pitchFamily="34" charset="0"/>
                          <a:cs typeface="Amatic SC" panose="00000500000000000000" pitchFamily="2" charset="-79"/>
                        </a:rPr>
                        <a:t>Seasides long ago – Magic Grandad </a:t>
                      </a: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0" indent="0">
                        <a:lnSpc>
                          <a:spcPct val="100000"/>
                        </a:lnSpc>
                        <a:spcBef>
                          <a:spcPts val="100"/>
                        </a:spcBef>
                        <a:spcAft>
                          <a:spcPts val="800"/>
                        </a:spcAft>
                        <a:buFont typeface="Courier New" panose="02070309020205020404" pitchFamily="49" charset="0"/>
                        <a:buNone/>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Rosh Hashanah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Yom Kippur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Sukkot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Epiphany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Ash Wednesday / Shrove Tuesday 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Holi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Palm Sunday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Passover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Easter / Holy Week</a:t>
                      </a:r>
                      <a:endParaRPr lang="en-GB" sz="8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err="1">
                          <a:solidFill>
                            <a:schemeClr val="tx1"/>
                          </a:solidFill>
                          <a:effectLst/>
                          <a:latin typeface="+mn-lt"/>
                          <a:ea typeface="Calibri" panose="020F0502020204030204" pitchFamily="34" charset="0"/>
                          <a:cs typeface="Amatic SC" panose="00000500000000000000" pitchFamily="2" charset="-79"/>
                        </a:rPr>
                        <a:t>Eid</a:t>
                      </a:r>
                      <a:endParaRPr lang="en-US" sz="8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Shavuot </a:t>
                      </a:r>
                      <a:endParaRPr lang="en-GB" sz="8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r>
                        <a:rPr lang="en-US" sz="1000" b="1" dirty="0">
                          <a:solidFill>
                            <a:schemeClr val="bg1">
                              <a:lumMod val="50000"/>
                            </a:schemeClr>
                          </a:solidFill>
                        </a:rPr>
                        <a:t>What is special about our world?</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0" dirty="0">
                          <a:solidFill>
                            <a:schemeClr val="tx1"/>
                          </a:solidFill>
                          <a:effectLst/>
                          <a:latin typeface="+mn-lt"/>
                          <a:ea typeface="Calibri" panose="020F0502020204030204" pitchFamily="34" charset="0"/>
                          <a:cs typeface="Amatic SC" panose="00000500000000000000" pitchFamily="2" charset="-79"/>
                        </a:rPr>
                        <a:t>Summer Solstice </a:t>
                      </a:r>
                    </a:p>
                    <a:p>
                      <a:pPr algn="ct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spTree>
    <p:extLst>
      <p:ext uri="{BB962C8B-B14F-4D97-AF65-F5344CB8AC3E}">
        <p14:creationId xmlns:p14="http://schemas.microsoft.com/office/powerpoint/2010/main" val="3476841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0649013"/>
              </p:ext>
            </p:extLst>
          </p:nvPr>
        </p:nvGraphicFramePr>
        <p:xfrm>
          <a:off x="366318" y="524472"/>
          <a:ext cx="11459364" cy="623523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b="1"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Autumn 1</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schemeClr val="tx1"/>
                          </a:solidFill>
                          <a:latin typeface="Amatic SC" panose="00000500000000000000" pitchFamily="2" charset="-79"/>
                          <a:cs typeface="Amatic SC" panose="00000500000000000000" pitchFamily="2" charset="-79"/>
                        </a:rPr>
                        <a:t>Autumn 2</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Spring 1</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Spring 2</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Summer 1</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600" b="1" dirty="0">
                          <a:solidFill>
                            <a:schemeClr val="tx1"/>
                          </a:solidFill>
                          <a:latin typeface="Amatic SC" panose="00000500000000000000" pitchFamily="2" charset="-79"/>
                          <a:cs typeface="Amatic SC" panose="00000500000000000000" pitchFamily="2" charset="-79"/>
                        </a:rPr>
                        <a:t>Summer 2</a:t>
                      </a:r>
                      <a:endParaRPr lang="en-GB" sz="36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913285939"/>
                  </a:ext>
                </a:extLst>
              </a:tr>
              <a:tr h="422123">
                <a:tc>
                  <a:txBody>
                    <a:bodyPr/>
                    <a:lstStyle/>
                    <a:p>
                      <a:pPr algn="ctr"/>
                      <a:r>
                        <a:rPr lang="en-US" sz="2000" b="1" dirty="0">
                          <a:solidFill>
                            <a:schemeClr val="tx1"/>
                          </a:solidFill>
                          <a:latin typeface="Amatic SC" panose="00000500000000000000" pitchFamily="2" charset="-79"/>
                          <a:cs typeface="Amatic SC" panose="00000500000000000000" pitchFamily="2" charset="-79"/>
                        </a:rPr>
                        <a:t>General Themes </a:t>
                      </a:r>
                      <a:endParaRPr lang="en-GB" sz="20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Amazing Animals!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Come Outside!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chemeClr val="tx1"/>
                          </a:solidFill>
                          <a:latin typeface="Amatic SC" panose="00000500000000000000" pitchFamily="2" charset="-79"/>
                          <a:cs typeface="Amatic SC" panose="00000500000000000000" pitchFamily="2"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matic SC" panose="00000500000000000000" pitchFamily="2" charset="-79"/>
                          <a:cs typeface="Amatic SC" panose="00000500000000000000" pitchFamily="2" charset="-79"/>
                        </a:rPr>
                        <a:t>Fun at the seaside!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 Loose parts play.</a:t>
                      </a:r>
                      <a:r>
                        <a:rPr lang="en-GB" sz="1100" i="1" baseline="0" dirty="0">
                          <a:solidFill>
                            <a:schemeClr val="tx1"/>
                          </a:solidFill>
                          <a:latin typeface="+mn-lt"/>
                        </a:rPr>
                        <a:t> All this to be offered throughout the continuous provision. </a:t>
                      </a:r>
                      <a:endParaRPr lang="en-GB" sz="11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mn-lt"/>
                          <a:ea typeface="+mn-ea"/>
                          <a:cs typeface="+mn-cs"/>
                        </a:rPr>
                        <a:t>Children are provided with a rich and creative environment which celebrates imaginative play. They are supported to explore and play with a wide range of media and materials, as well as being provided with opportunities and encouragement for sharing their thoughts, ideas and feelings through a variety of activities in art, music, movement, dance, role play and design and technology.  Children have access to a wide range of simple tools and adults support them in using these safely and independently. They have access to a wide variety of creative resources, such as, paint, crayons, chalks, pastels etc. as well materials for junk modelling, collage, play dough modelling, paper and fabric art.  They are encouraged to explore the materials, experiment with textures and combine media.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dirty="0">
                          <a:solidFill>
                            <a:schemeClr val="tx1"/>
                          </a:solidFill>
                        </a:rPr>
                        <a:t> Join in with songs; beginning to mix colours, join in with role play games and use resources available for props; build models using construction equipment.</a:t>
                      </a:r>
                    </a:p>
                    <a:p>
                      <a:pPr algn="ctr"/>
                      <a:r>
                        <a:rPr lang="en-US" sz="1100" dirty="0"/>
                        <a:t>Sing call-and-response songs, so that children can echo phrases of songs you sing.</a:t>
                      </a:r>
                      <a:endParaRPr lang="en-GB" sz="1100" dirty="0">
                        <a:solidFill>
                          <a:schemeClr val="tx1"/>
                        </a:solidFill>
                      </a:endParaRPr>
                    </a:p>
                    <a:p>
                      <a:pPr algn="ctr"/>
                      <a:r>
                        <a:rPr lang="en-US" sz="1100" dirty="0"/>
                        <a:t>Self-portraits, junk modelling, take picture of children’s creations and record them explaining what they did.</a:t>
                      </a:r>
                    </a:p>
                    <a:p>
                      <a:pPr algn="ctr"/>
                      <a:r>
                        <a:rPr lang="en-US" sz="1100" dirty="0"/>
                        <a:t>Julia Donaldson songs Exploring sounds and how they can be changed, tapping out of simple rhythms. </a:t>
                      </a:r>
                    </a:p>
                    <a:p>
                      <a:pPr algn="ctr"/>
                      <a:r>
                        <a:rPr lang="en-US" sz="1100" dirty="0"/>
                        <a:t>Provide opportunities to work together to develop and realise creative ideas. </a:t>
                      </a:r>
                    </a:p>
                    <a:p>
                      <a:pPr algn="ctr"/>
                      <a:r>
                        <a:rPr lang="en-US" sz="1100" dirty="0"/>
                        <a:t>Superhero masks.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Use different textures and materials to make houses for the three little pigs and bridges for the Three Billy Goats</a:t>
                      </a:r>
                    </a:p>
                    <a:p>
                      <a:pPr algn="ctr">
                        <a:lnSpc>
                          <a:spcPct val="107000"/>
                        </a:lnSpc>
                        <a:spcAft>
                          <a:spcPts val="800"/>
                        </a:spcAft>
                      </a:pPr>
                      <a:r>
                        <a:rPr lang="en-GB" sz="1100" dirty="0">
                          <a:solidFill>
                            <a:schemeClr val="tx1"/>
                          </a:solidFill>
                        </a:rPr>
                        <a:t>Listen to music and make their own dances in response.</a:t>
                      </a:r>
                    </a:p>
                    <a:p>
                      <a:pPr algn="ctr">
                        <a:lnSpc>
                          <a:spcPct val="107000"/>
                        </a:lnSpc>
                        <a:spcAft>
                          <a:spcPts val="800"/>
                        </a:spcAft>
                      </a:pPr>
                      <a:r>
                        <a:rPr lang="en-GB" sz="1100" dirty="0">
                          <a:solidFill>
                            <a:schemeClr val="tx1"/>
                          </a:solidFill>
                        </a:rPr>
                        <a:t>Castle models </a:t>
                      </a:r>
                      <a:r>
                        <a:rPr lang="en-US" sz="1100" dirty="0"/>
                        <a:t>Firework pictures, Christmas decorations, Christmas cards, Divas, Christmas songs/poems</a:t>
                      </a:r>
                      <a:r>
                        <a:rPr lang="en-GB" sz="1100" dirty="0">
                          <a:solidFill>
                            <a:schemeClr val="tx1"/>
                          </a:solidFill>
                        </a:rPr>
                        <a:t> </a:t>
                      </a:r>
                      <a:r>
                        <a:rPr lang="en-US" sz="1100" dirty="0"/>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Role Play Party’s and Celebrations Role Play of The Nativity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lnSpc>
                          <a:spcPct val="107000"/>
                        </a:lnSpc>
                        <a:spcAft>
                          <a:spcPts val="800"/>
                        </a:spcAft>
                      </a:pPr>
                      <a:r>
                        <a:rPr lang="en-GB" sz="1100" dirty="0">
                          <a:solidFill>
                            <a:schemeClr val="tx1"/>
                          </a:solidFill>
                        </a:rPr>
                        <a:t>Rousseau’s Tiger / animal prints /  Designing homes for hibernating animals.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tx1"/>
                          </a:solidFill>
                        </a:rPr>
                        <a:t>Collage owls / symmetrical butterflies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Children will be encouraged to select the tools and techniques they need to assemble materials that they are using </a:t>
                      </a:r>
                      <a:r>
                        <a:rPr lang="en-GB" sz="1100" dirty="0" err="1">
                          <a:solidFill>
                            <a:schemeClr val="tx1"/>
                          </a:solidFill>
                        </a:rPr>
                        <a:t>e.g</a:t>
                      </a:r>
                      <a:r>
                        <a:rPr lang="en-GB" sz="1100" dirty="0">
                          <a:solidFill>
                            <a:schemeClr val="tx1"/>
                          </a:solidFill>
                        </a:rPr>
                        <a:t> creating animal masks.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Making lanterns, Chinese writing, puppet making, Chinese music and composition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Teach children different techniques for joining materials, such as how to use adhesive tape and different sorts of glue. </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100" dirty="0">
                          <a:solidFill>
                            <a:schemeClr val="tx1"/>
                          </a:solidFill>
                        </a:rPr>
                        <a:t>Make different textures; make  patterns using different colours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Children will explore ways to protect the growing of plants by designing scarecrows.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rPr>
                        <a:t>Collage-farm animals / Making houses. </a:t>
                      </a:r>
                      <a:r>
                        <a:rPr lang="en-US" sz="1100" dirty="0"/>
                        <a:t>Pastel drawings, printing, patterns on Easter eggs, Life cycles, Flowers-Sun flowers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t>Mother’s Day crafts Easter crafts Home Corner role play </a:t>
                      </a:r>
                      <a:endParaRPr lang="en-US" sz="11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t>Artwork themed around Eric Carle / </a:t>
                      </a:r>
                      <a:r>
                        <a:rPr lang="en-US" sz="1100" dirty="0">
                          <a:solidFill>
                            <a:schemeClr val="tx1"/>
                          </a:solidFill>
                        </a:rPr>
                        <a:t>The Seasons – </a:t>
                      </a:r>
                      <a:r>
                        <a:rPr lang="en-US" sz="1100" dirty="0" err="1">
                          <a:solidFill>
                            <a:schemeClr val="tx1"/>
                          </a:solidFill>
                        </a:rPr>
                        <a:t>Art</a:t>
                      </a:r>
                      <a:r>
                        <a:rPr lang="en-US" sz="1100" dirty="0" err="1"/>
                        <a:t>Provide</a:t>
                      </a:r>
                      <a:r>
                        <a:rPr lang="en-US" sz="1100" dirty="0"/>
                        <a:t> a wide range of props for play which encourage imagination.</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dirty="0">
                          <a:solidFill>
                            <a:schemeClr val="tx1"/>
                          </a:solidFill>
                        </a:rPr>
                        <a:t>  Design and make rockets. Design and make objects they may need in space, thinking about form and function. </a:t>
                      </a:r>
                    </a:p>
                    <a:p>
                      <a:pPr algn="ctr"/>
                      <a:endParaRPr lang="en-GB" sz="1100" dirty="0">
                        <a:solidFill>
                          <a:schemeClr val="tx1"/>
                        </a:solidFill>
                      </a:endParaRPr>
                    </a:p>
                    <a:p>
                      <a:pPr algn="ctr"/>
                      <a:r>
                        <a:rPr lang="en-GB" sz="1100" dirty="0">
                          <a:solidFill>
                            <a:schemeClr val="tx1"/>
                          </a:solidFill>
                        </a:rPr>
                        <a:t>Learn a traditional African song and dance and perform it / </a:t>
                      </a:r>
                      <a:r>
                        <a:rPr lang="en-US" sz="1100" dirty="0"/>
                        <a:t>Encourage children to create their own music. </a:t>
                      </a:r>
                      <a:endParaRPr lang="en-GB" sz="1100" dirty="0">
                        <a:solidFill>
                          <a:schemeClr val="tx1"/>
                        </a:solidFill>
                      </a:endParaRPr>
                    </a:p>
                    <a:p>
                      <a:pPr algn="ctr"/>
                      <a:r>
                        <a:rPr lang="en-US" sz="1100" dirty="0"/>
                        <a:t>Junk modelling, houses, bridges boats and transport. </a:t>
                      </a:r>
                    </a:p>
                    <a:p>
                      <a:pPr algn="ctr"/>
                      <a:endParaRPr lang="en-US" sz="1100" dirty="0">
                        <a:solidFill>
                          <a:schemeClr val="tx1"/>
                        </a:solidFill>
                      </a:endParaRPr>
                    </a:p>
                    <a:p>
                      <a:pPr algn="ctr"/>
                      <a:r>
                        <a:rPr lang="en-US" sz="1100" dirty="0"/>
                        <a:t>Exploration of other countries – dressing up in different costumes.</a:t>
                      </a:r>
                    </a:p>
                    <a:p>
                      <a:pPr algn="ctr"/>
                      <a:r>
                        <a:rPr lang="en-US" sz="1100" dirty="0"/>
                        <a:t>Retelling familiar stories Creating outer of space pictures </a:t>
                      </a:r>
                    </a:p>
                    <a:p>
                      <a:pPr algn="ctr"/>
                      <a:r>
                        <a:rPr lang="en-US" sz="1100" dirty="0"/>
                        <a:t>Provide children with a range of materials for children to construct with.</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1100" dirty="0">
                          <a:solidFill>
                            <a:schemeClr val="tx1"/>
                          </a:solidFill>
                        </a:rPr>
                        <a:t>Sand pictures / Rainbow fish collages</a:t>
                      </a:r>
                    </a:p>
                    <a:p>
                      <a:pPr algn="ctr"/>
                      <a:endParaRPr lang="en-US" sz="1100" dirty="0">
                        <a:solidFill>
                          <a:schemeClr val="tx1"/>
                        </a:solidFill>
                      </a:endParaRPr>
                    </a:p>
                    <a:p>
                      <a:pPr algn="ctr"/>
                      <a:r>
                        <a:rPr lang="en-US" sz="1100" dirty="0">
                          <a:solidFill>
                            <a:schemeClr val="tx1"/>
                          </a:solidFill>
                        </a:rPr>
                        <a:t>Lighthouse designs</a:t>
                      </a:r>
                    </a:p>
                    <a:p>
                      <a:pPr algn="ctr"/>
                      <a:endParaRPr lang="en-US" sz="1100" dirty="0">
                        <a:solidFill>
                          <a:schemeClr val="tx1"/>
                        </a:solidFill>
                      </a:endParaRPr>
                    </a:p>
                    <a:p>
                      <a:pPr algn="ctr"/>
                      <a:r>
                        <a:rPr lang="en-US" sz="1100" dirty="0">
                          <a:solidFill>
                            <a:schemeClr val="tx1"/>
                          </a:solidFill>
                        </a:rPr>
                        <a:t>Paper plate jellyfish </a:t>
                      </a:r>
                    </a:p>
                    <a:p>
                      <a:pPr algn="ctr"/>
                      <a:endParaRPr lang="en-US" sz="1100" dirty="0">
                        <a:solidFill>
                          <a:schemeClr val="tx1"/>
                        </a:solidFill>
                      </a:endParaRPr>
                    </a:p>
                    <a:p>
                      <a:pPr algn="ctr"/>
                      <a:r>
                        <a:rPr lang="en-US" sz="1100" dirty="0">
                          <a:solidFill>
                            <a:schemeClr val="tx1"/>
                          </a:solidFill>
                        </a:rPr>
                        <a:t>Puppet shows: </a:t>
                      </a:r>
                      <a:r>
                        <a:rPr lang="en-US" sz="1100" dirty="0"/>
                        <a:t>Provide a wide range of props for play which encourage imagination.</a:t>
                      </a:r>
                    </a:p>
                    <a:p>
                      <a:pPr algn="ctr"/>
                      <a:endParaRPr lang="en-US" sz="1100" dirty="0"/>
                    </a:p>
                    <a:p>
                      <a:pPr algn="ctr"/>
                      <a:r>
                        <a:rPr lang="en-US" sz="1100" dirty="0">
                          <a:solidFill>
                            <a:schemeClr val="tx1"/>
                          </a:solidFill>
                        </a:rPr>
                        <a:t>Salt dough fossils </a:t>
                      </a:r>
                    </a:p>
                    <a:p>
                      <a:pPr algn="ctr"/>
                      <a:endParaRPr lang="en-US" sz="1100" dirty="0">
                        <a:solidFill>
                          <a:schemeClr val="tx1"/>
                        </a:solidFill>
                      </a:endParaRPr>
                    </a:p>
                    <a:p>
                      <a:pPr algn="ctr"/>
                      <a:r>
                        <a:rPr lang="en-US" sz="1100" dirty="0"/>
                        <a:t>Water pictures, collage, shading by adding black or white, colour mixing for beach huts, making passports. </a:t>
                      </a:r>
                    </a:p>
                    <a:p>
                      <a:pPr algn="ctr"/>
                      <a:endParaRPr lang="en-US" sz="1100" dirty="0">
                        <a:solidFill>
                          <a:schemeClr val="tx1"/>
                        </a:solidFill>
                      </a:endParaRPr>
                    </a:p>
                    <a:p>
                      <a:pPr algn="ctr"/>
                      <a:r>
                        <a:rPr lang="en-US" sz="1100" dirty="0"/>
                        <a:t>Colour mixing – underwater pictures. </a:t>
                      </a:r>
                    </a:p>
                    <a:p>
                      <a:pPr algn="ctr"/>
                      <a:endParaRPr lang="en-US" sz="1100" dirty="0">
                        <a:solidFill>
                          <a:schemeClr val="tx1"/>
                        </a:solidFill>
                      </a:endParaRPr>
                    </a:p>
                    <a:p>
                      <a:pPr algn="ctr"/>
                      <a:r>
                        <a:rPr lang="en-US" sz="1100" dirty="0">
                          <a:solidFill>
                            <a:schemeClr val="tx1"/>
                          </a:solidFill>
                        </a:rPr>
                        <a:t>Father’s </a:t>
                      </a:r>
                    </a:p>
                    <a:p>
                      <a:pPr algn="ctr"/>
                      <a:r>
                        <a:rPr lang="en-US" sz="1100" dirty="0">
                          <a:solidFill>
                            <a:schemeClr val="tx1"/>
                          </a:solidFill>
                        </a:rPr>
                        <a:t>Day Crafts </a:t>
                      </a:r>
                      <a:endParaRPr lang="en-GB" sz="11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453660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02920985"/>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tx1"/>
                          </a:solidFill>
                          <a:latin typeface="Amatic SC" panose="00000500000000000000" pitchFamily="2" charset="-79"/>
                          <a:cs typeface="Amatic SC" panose="00000500000000000000" pitchFamily="2" charset="-79"/>
                        </a:rPr>
                        <a:t>Early Learning Goals – for the </a:t>
                      </a:r>
                      <a:r>
                        <a:rPr lang="en-US" sz="2800" dirty="0">
                          <a:solidFill>
                            <a:schemeClr val="tx1"/>
                          </a:solidFill>
                          <a:latin typeface="Amatic SC" panose="00000500000000000000" pitchFamily="2" charset="-79"/>
                          <a:cs typeface="Amatic SC" panose="00000500000000000000" pitchFamily="2" charset="-79"/>
                        </a:rPr>
                        <a:t>end of the </a:t>
                      </a:r>
                      <a:r>
                        <a:rPr lang="en-US" sz="2800" u="sng" dirty="0">
                          <a:solidFill>
                            <a:schemeClr val="tx1"/>
                          </a:solidFill>
                          <a:latin typeface="Amatic SC" panose="00000500000000000000" pitchFamily="2" charset="-79"/>
                          <a:cs typeface="Amatic SC" panose="00000500000000000000" pitchFamily="2" charset="-79"/>
                        </a:rPr>
                        <a:t>RECEPTION</a:t>
                      </a:r>
                      <a:r>
                        <a:rPr lang="en-US" sz="2800" dirty="0">
                          <a:solidFill>
                            <a:schemeClr val="tx1"/>
                          </a:solidFill>
                          <a:latin typeface="Amatic SC" panose="00000500000000000000" pitchFamily="2" charset="-79"/>
                          <a:cs typeface="Amatic SC" panose="00000500000000000000" pitchFamily="2" charset="-79"/>
                        </a:rPr>
                        <a:t> year  </a:t>
                      </a:r>
                      <a:r>
                        <a:rPr lang="en-US" sz="2400" dirty="0">
                          <a:solidFill>
                            <a:schemeClr val="tx1"/>
                          </a:solidFill>
                          <a:latin typeface="Amatic SC" panose="00000500000000000000" pitchFamily="2" charset="-79"/>
                          <a:cs typeface="Amatic SC" panose="00000500000000000000" pitchFamily="2" charset="-79"/>
                        </a:rPr>
                        <a:t>- Holistic / best fit Judgement! </a:t>
                      </a:r>
                      <a:endParaRPr lang="en-GB" sz="240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590877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5353</TotalTime>
  <Words>8051</Words>
  <Application>Microsoft Office PowerPoint</Application>
  <PresentationFormat>Widescreen</PresentationFormat>
  <Paragraphs>812</Paragraphs>
  <Slides>11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Calibri </vt:lpstr>
      <vt:lpstr>Arial</vt:lpstr>
      <vt:lpstr>Calibri</vt:lpstr>
      <vt:lpstr>Wingdings</vt:lpstr>
      <vt:lpstr>Courier New</vt:lpstr>
      <vt:lpstr>Amatic SC</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Bethan Hanna</cp:lastModifiedBy>
  <cp:revision>144</cp:revision>
  <dcterms:created xsi:type="dcterms:W3CDTF">2021-06-03T07:59:39Z</dcterms:created>
  <dcterms:modified xsi:type="dcterms:W3CDTF">2024-11-04T15:41:54Z</dcterms:modified>
</cp:coreProperties>
</file>